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60" r:id="rId2"/>
    <p:sldId id="275" r:id="rId3"/>
    <p:sldId id="280" r:id="rId4"/>
    <p:sldId id="276" r:id="rId5"/>
    <p:sldId id="277" r:id="rId6"/>
    <p:sldId id="283" r:id="rId7"/>
    <p:sldId id="291" r:id="rId8"/>
    <p:sldId id="284" r:id="rId9"/>
    <p:sldId id="285" r:id="rId10"/>
    <p:sldId id="286" r:id="rId11"/>
    <p:sldId id="287" r:id="rId12"/>
    <p:sldId id="292" r:id="rId13"/>
    <p:sldId id="294" r:id="rId14"/>
    <p:sldId id="289" r:id="rId15"/>
    <p:sldId id="288" r:id="rId16"/>
    <p:sldId id="290" r:id="rId17"/>
    <p:sldId id="296" r:id="rId18"/>
    <p:sldId id="295"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ooja Verma" initials="PV" lastIdx="1" clrIdx="0">
    <p:extLst>
      <p:ext uri="{19B8F6BF-5375-455C-9EA6-DF929625EA0E}">
        <p15:presenceInfo xmlns:p15="http://schemas.microsoft.com/office/powerpoint/2012/main" userId="Pooja Verm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A8F"/>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7" autoAdjust="0"/>
    <p:restoredTop sz="75031" autoAdjust="0"/>
  </p:normalViewPr>
  <p:slideViewPr>
    <p:cSldViewPr snapToGrid="0">
      <p:cViewPr varScale="1">
        <p:scale>
          <a:sx n="85" d="100"/>
          <a:sy n="85" d="100"/>
        </p:scale>
        <p:origin x="24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A0DA74-C0A7-4F6C-8B6A-DEE40C37DB87}" type="doc">
      <dgm:prSet loTypeId="urn:microsoft.com/office/officeart/2009/3/layout/SubStepProcess" loCatId="process" qsTypeId="urn:microsoft.com/office/officeart/2005/8/quickstyle/simple1" qsCatId="simple" csTypeId="urn:microsoft.com/office/officeart/2005/8/colors/accent1_2" csCatId="accent1" phldr="1"/>
      <dgm:spPr/>
    </dgm:pt>
    <dgm:pt modelId="{CC673DE0-796B-46A1-BE07-E948BF49A79B}">
      <dgm:prSet phldrT="[Text]" custT="1"/>
      <dgm:spPr>
        <a:solidFill>
          <a:srgbClr val="FF3300"/>
        </a:solidFill>
      </dgm:spPr>
      <dgm:t>
        <a:bodyPr/>
        <a:lstStyle/>
        <a:p>
          <a:r>
            <a:rPr lang="en-US" sz="1200" dirty="0">
              <a:solidFill>
                <a:schemeClr val="accent6">
                  <a:lumMod val="10000"/>
                </a:schemeClr>
              </a:solidFill>
              <a:latin typeface="Adobe Caslon Pro" panose="0205050205050A020403" pitchFamily="18" charset="0"/>
            </a:rPr>
            <a:t>Phase 1: No </a:t>
          </a:r>
          <a:r>
            <a:rPr lang="en-US" sz="1100" dirty="0">
              <a:solidFill>
                <a:schemeClr val="accent6">
                  <a:lumMod val="10000"/>
                </a:schemeClr>
              </a:solidFill>
              <a:latin typeface="Adobe Caslon Pro" panose="0205050205050A020403" pitchFamily="18" charset="0"/>
            </a:rPr>
            <a:t>Knowledge</a:t>
          </a:r>
          <a:r>
            <a:rPr lang="en-US" sz="1200" dirty="0">
              <a:solidFill>
                <a:schemeClr val="accent6">
                  <a:lumMod val="10000"/>
                </a:schemeClr>
              </a:solidFill>
              <a:latin typeface="Adobe Caslon Pro" panose="0205050205050A020403" pitchFamily="18" charset="0"/>
            </a:rPr>
            <a:t> of QI</a:t>
          </a:r>
        </a:p>
      </dgm:t>
    </dgm:pt>
    <dgm:pt modelId="{19E9C1A2-CC39-48D6-8B6D-A44575CE2CA0}" type="parTrans" cxnId="{D978114C-A824-44F9-9AF0-A2CA6456E93B}">
      <dgm:prSet/>
      <dgm:spPr/>
      <dgm:t>
        <a:bodyPr/>
        <a:lstStyle/>
        <a:p>
          <a:endParaRPr lang="en-US"/>
        </a:p>
      </dgm:t>
    </dgm:pt>
    <dgm:pt modelId="{137D5B13-9E03-47E2-9AF5-7EF83DC7408A}" type="sibTrans" cxnId="{D978114C-A824-44F9-9AF0-A2CA6456E93B}">
      <dgm:prSet/>
      <dgm:spPr/>
      <dgm:t>
        <a:bodyPr/>
        <a:lstStyle/>
        <a:p>
          <a:endParaRPr lang="en-US"/>
        </a:p>
      </dgm:t>
    </dgm:pt>
    <dgm:pt modelId="{8A13EA1F-E1F9-46AA-811B-1E8A2955B61F}">
      <dgm:prSet phldrT="[Text]" custT="1"/>
      <dgm:spPr>
        <a:solidFill>
          <a:srgbClr val="00B0F0"/>
        </a:solidFill>
      </dgm:spPr>
      <dgm:t>
        <a:bodyPr/>
        <a:lstStyle/>
        <a:p>
          <a:r>
            <a:rPr lang="en-US" sz="1200" dirty="0">
              <a:solidFill>
                <a:schemeClr val="accent6">
                  <a:lumMod val="10000"/>
                </a:schemeClr>
              </a:solidFill>
              <a:latin typeface="Adobe Caslon Pro" panose="0205050205050A020403" pitchFamily="18" charset="0"/>
            </a:rPr>
            <a:t>Phase 5: Formal Agency-Wide QI</a:t>
          </a:r>
        </a:p>
      </dgm:t>
    </dgm:pt>
    <dgm:pt modelId="{6CF410FF-8379-44F3-A82E-7AFCA4CF761B}" type="parTrans" cxnId="{451D80CA-2E04-439A-81DE-EEC2DCCE445B}">
      <dgm:prSet/>
      <dgm:spPr/>
      <dgm:t>
        <a:bodyPr/>
        <a:lstStyle/>
        <a:p>
          <a:endParaRPr lang="en-US"/>
        </a:p>
      </dgm:t>
    </dgm:pt>
    <dgm:pt modelId="{4F0722D8-02C1-4E28-8F9D-3CF67DD10E3C}" type="sibTrans" cxnId="{451D80CA-2E04-439A-81DE-EEC2DCCE445B}">
      <dgm:prSet/>
      <dgm:spPr/>
      <dgm:t>
        <a:bodyPr/>
        <a:lstStyle/>
        <a:p>
          <a:endParaRPr lang="en-US"/>
        </a:p>
      </dgm:t>
    </dgm:pt>
    <dgm:pt modelId="{6ED45D77-FD30-4771-9DDD-66FBFB106F23}">
      <dgm:prSet phldrT="[Text]" custT="1"/>
      <dgm:spPr>
        <a:solidFill>
          <a:srgbClr val="B310C0"/>
        </a:solidFill>
      </dgm:spPr>
      <dgm:t>
        <a:bodyPr/>
        <a:lstStyle/>
        <a:p>
          <a:r>
            <a:rPr lang="en-US" sz="1200" dirty="0">
              <a:solidFill>
                <a:schemeClr val="accent6">
                  <a:lumMod val="10000"/>
                </a:schemeClr>
              </a:solidFill>
              <a:latin typeface="Adobe Caslon Pro" panose="0205050205050A020403" pitchFamily="18" charset="0"/>
            </a:rPr>
            <a:t>Phase 6: Quality Culture</a:t>
          </a:r>
        </a:p>
      </dgm:t>
    </dgm:pt>
    <dgm:pt modelId="{C8C91CF6-9697-483B-ACB8-45D43D86CC09}" type="parTrans" cxnId="{6E288317-9476-48D6-B459-7248EFE0C18E}">
      <dgm:prSet/>
      <dgm:spPr/>
      <dgm:t>
        <a:bodyPr/>
        <a:lstStyle/>
        <a:p>
          <a:endParaRPr lang="en-US"/>
        </a:p>
      </dgm:t>
    </dgm:pt>
    <dgm:pt modelId="{D58B38B7-C451-44CA-A2B5-E377BC95E1AE}" type="sibTrans" cxnId="{6E288317-9476-48D6-B459-7248EFE0C18E}">
      <dgm:prSet/>
      <dgm:spPr/>
      <dgm:t>
        <a:bodyPr/>
        <a:lstStyle/>
        <a:p>
          <a:endParaRPr lang="en-US"/>
        </a:p>
      </dgm:t>
    </dgm:pt>
    <dgm:pt modelId="{FAE6DE36-DA0B-4185-A9A5-8F99476E1ED1}">
      <dgm:prSet phldrT="[Text]" custT="1"/>
      <dgm:spPr>
        <a:solidFill>
          <a:srgbClr val="FFC000"/>
        </a:solidFill>
      </dgm:spPr>
      <dgm:t>
        <a:bodyPr/>
        <a:lstStyle/>
        <a:p>
          <a:r>
            <a:rPr lang="en-US" sz="1200" dirty="0">
              <a:solidFill>
                <a:schemeClr val="accent6">
                  <a:lumMod val="10000"/>
                </a:schemeClr>
              </a:solidFill>
              <a:latin typeface="Adobe Caslon Pro" panose="0205050205050A020403" pitchFamily="18" charset="0"/>
            </a:rPr>
            <a:t>Phase 2: Not Involved with QI</a:t>
          </a:r>
        </a:p>
      </dgm:t>
    </dgm:pt>
    <dgm:pt modelId="{C317859A-C4C8-4C9B-B22C-94A361583B6A}" type="parTrans" cxnId="{C101E058-23BE-43F9-8D30-A5068DFAE01E}">
      <dgm:prSet/>
      <dgm:spPr/>
      <dgm:t>
        <a:bodyPr/>
        <a:lstStyle/>
        <a:p>
          <a:endParaRPr lang="en-US"/>
        </a:p>
      </dgm:t>
    </dgm:pt>
    <dgm:pt modelId="{5CB00C04-6E37-4C2C-90EF-EFED9AEC6AFF}" type="sibTrans" cxnId="{C101E058-23BE-43F9-8D30-A5068DFAE01E}">
      <dgm:prSet/>
      <dgm:spPr/>
      <dgm:t>
        <a:bodyPr/>
        <a:lstStyle/>
        <a:p>
          <a:endParaRPr lang="en-US"/>
        </a:p>
      </dgm:t>
    </dgm:pt>
    <dgm:pt modelId="{F6073AA0-587C-4692-8FC0-9E4AB64547D7}">
      <dgm:prSet phldrT="[Text]" custT="1"/>
      <dgm:spPr>
        <a:solidFill>
          <a:srgbClr val="0070C0"/>
        </a:solidFill>
      </dgm:spPr>
      <dgm:t>
        <a:bodyPr/>
        <a:lstStyle/>
        <a:p>
          <a:r>
            <a:rPr lang="en-US" sz="1200" dirty="0">
              <a:solidFill>
                <a:schemeClr val="accent6">
                  <a:lumMod val="10000"/>
                </a:schemeClr>
              </a:solidFill>
              <a:latin typeface="Adobe Caslon Pro" panose="0205050205050A020403" pitchFamily="18" charset="0"/>
            </a:rPr>
            <a:t>Phase 3: Informal or Ad Hoc QI</a:t>
          </a:r>
        </a:p>
      </dgm:t>
    </dgm:pt>
    <dgm:pt modelId="{87C79DBA-8773-44BE-AF45-F97D49D0F3B3}" type="parTrans" cxnId="{92A21F2C-149A-41E9-8F2C-793280D102B7}">
      <dgm:prSet/>
      <dgm:spPr/>
      <dgm:t>
        <a:bodyPr/>
        <a:lstStyle/>
        <a:p>
          <a:endParaRPr lang="en-US"/>
        </a:p>
      </dgm:t>
    </dgm:pt>
    <dgm:pt modelId="{974F5A71-AAFF-4DFE-A659-36DC6534AF14}" type="sibTrans" cxnId="{92A21F2C-149A-41E9-8F2C-793280D102B7}">
      <dgm:prSet/>
      <dgm:spPr/>
      <dgm:t>
        <a:bodyPr/>
        <a:lstStyle/>
        <a:p>
          <a:endParaRPr lang="en-US"/>
        </a:p>
      </dgm:t>
    </dgm:pt>
    <dgm:pt modelId="{028234CA-63F9-418E-A05D-7D9BDF808069}">
      <dgm:prSet phldrT="[Text]" custT="1"/>
      <dgm:spPr>
        <a:solidFill>
          <a:srgbClr val="92D050"/>
        </a:solidFill>
      </dgm:spPr>
      <dgm:t>
        <a:bodyPr/>
        <a:lstStyle/>
        <a:p>
          <a:r>
            <a:rPr lang="en-US" sz="1200" dirty="0">
              <a:solidFill>
                <a:schemeClr val="accent6">
                  <a:lumMod val="10000"/>
                </a:schemeClr>
              </a:solidFill>
              <a:latin typeface="Adobe Caslon Pro" panose="0205050205050A020403" pitchFamily="18" charset="0"/>
            </a:rPr>
            <a:t>Phase 4: Formal QI in Specific Areas</a:t>
          </a:r>
        </a:p>
      </dgm:t>
    </dgm:pt>
    <dgm:pt modelId="{F201D207-92D1-450A-B6D9-FF9FF2679600}" type="parTrans" cxnId="{F85DF04D-3599-45A9-8F2A-4E39C0FF7384}">
      <dgm:prSet/>
      <dgm:spPr/>
      <dgm:t>
        <a:bodyPr/>
        <a:lstStyle/>
        <a:p>
          <a:endParaRPr lang="en-US"/>
        </a:p>
      </dgm:t>
    </dgm:pt>
    <dgm:pt modelId="{7D94DBF9-0266-4FDC-A303-419FD2DE4535}" type="sibTrans" cxnId="{F85DF04D-3599-45A9-8F2A-4E39C0FF7384}">
      <dgm:prSet/>
      <dgm:spPr/>
      <dgm:t>
        <a:bodyPr/>
        <a:lstStyle/>
        <a:p>
          <a:endParaRPr lang="en-US"/>
        </a:p>
      </dgm:t>
    </dgm:pt>
    <dgm:pt modelId="{F718F495-A39D-497A-83AD-A61B0A47C0E8}" type="pres">
      <dgm:prSet presAssocID="{E3A0DA74-C0A7-4F6C-8B6A-DEE40C37DB87}" presName="Name0" presStyleCnt="0">
        <dgm:presLayoutVars>
          <dgm:chMax val="7"/>
          <dgm:dir/>
          <dgm:animOne val="branch"/>
        </dgm:presLayoutVars>
      </dgm:prSet>
      <dgm:spPr/>
    </dgm:pt>
    <dgm:pt modelId="{07BF2140-036E-432E-B71D-D9B878C24698}" type="pres">
      <dgm:prSet presAssocID="{CC673DE0-796B-46A1-BE07-E948BF49A79B}" presName="parTx1" presStyleLbl="node1" presStyleIdx="0" presStyleCnt="6" custScaleX="99824" custScaleY="95864" custLinFactNeighborX="-381" custLinFactNeighborY="-66587"/>
      <dgm:spPr/>
    </dgm:pt>
    <dgm:pt modelId="{0C75B966-7EA8-4254-BAE3-8445434C91CE}" type="pres">
      <dgm:prSet presAssocID="{FAE6DE36-DA0B-4185-A9A5-8F99476E1ED1}" presName="parTx2" presStyleLbl="node1" presStyleIdx="1" presStyleCnt="6" custLinFactNeighborX="-1559" custLinFactNeighborY="-62884"/>
      <dgm:spPr/>
    </dgm:pt>
    <dgm:pt modelId="{990F26E7-C949-4EE0-AA89-48B3ED54025F}" type="pres">
      <dgm:prSet presAssocID="{F6073AA0-587C-4692-8FC0-9E4AB64547D7}" presName="parTx3" presStyleLbl="node1" presStyleIdx="2" presStyleCnt="6" custLinFactNeighborX="88" custLinFactNeighborY="-64519"/>
      <dgm:spPr/>
    </dgm:pt>
    <dgm:pt modelId="{D74AB9C2-3FB8-46F5-9836-67DF4DB18502}" type="pres">
      <dgm:prSet presAssocID="{028234CA-63F9-418E-A05D-7D9BDF808069}" presName="parTx4" presStyleLbl="node1" presStyleIdx="3" presStyleCnt="6" custLinFactNeighborX="88" custLinFactNeighborY="-64519"/>
      <dgm:spPr/>
    </dgm:pt>
    <dgm:pt modelId="{2481894B-872F-4E8C-8D88-E93A09E978EA}" type="pres">
      <dgm:prSet presAssocID="{8A13EA1F-E1F9-46AA-811B-1E8A2955B61F}" presName="parTx5" presStyleLbl="node1" presStyleIdx="4" presStyleCnt="6" custLinFactNeighborX="1882" custLinFactNeighborY="-64519"/>
      <dgm:spPr/>
    </dgm:pt>
    <dgm:pt modelId="{AE897149-5EDF-4001-91F5-509D73BA21A6}" type="pres">
      <dgm:prSet presAssocID="{6ED45D77-FD30-4771-9DDD-66FBFB106F23}" presName="parTx6" presStyleLbl="node1" presStyleIdx="5" presStyleCnt="6" custLinFactNeighborX="5471" custLinFactNeighborY="-64519"/>
      <dgm:spPr/>
    </dgm:pt>
  </dgm:ptLst>
  <dgm:cxnLst>
    <dgm:cxn modelId="{6E288317-9476-48D6-B459-7248EFE0C18E}" srcId="{E3A0DA74-C0A7-4F6C-8B6A-DEE40C37DB87}" destId="{6ED45D77-FD30-4771-9DDD-66FBFB106F23}" srcOrd="5" destOrd="0" parTransId="{C8C91CF6-9697-483B-ACB8-45D43D86CC09}" sibTransId="{D58B38B7-C451-44CA-A2B5-E377BC95E1AE}"/>
    <dgm:cxn modelId="{92A21F2C-149A-41E9-8F2C-793280D102B7}" srcId="{E3A0DA74-C0A7-4F6C-8B6A-DEE40C37DB87}" destId="{F6073AA0-587C-4692-8FC0-9E4AB64547D7}" srcOrd="2" destOrd="0" parTransId="{87C79DBA-8773-44BE-AF45-F97D49D0F3B3}" sibTransId="{974F5A71-AAFF-4DFE-A659-36DC6534AF14}"/>
    <dgm:cxn modelId="{10257D31-32F3-4013-849F-467D3212CF00}" type="presOf" srcId="{E3A0DA74-C0A7-4F6C-8B6A-DEE40C37DB87}" destId="{F718F495-A39D-497A-83AD-A61B0A47C0E8}" srcOrd="0" destOrd="0" presId="urn:microsoft.com/office/officeart/2009/3/layout/SubStepProcess"/>
    <dgm:cxn modelId="{4536093A-0CDB-44AE-89F6-35C0F8A5A5AA}" type="presOf" srcId="{FAE6DE36-DA0B-4185-A9A5-8F99476E1ED1}" destId="{0C75B966-7EA8-4254-BAE3-8445434C91CE}" srcOrd="0" destOrd="0" presId="urn:microsoft.com/office/officeart/2009/3/layout/SubStepProcess"/>
    <dgm:cxn modelId="{AF07193D-D4FD-4E89-B3A3-CBB36A5AC192}" type="presOf" srcId="{028234CA-63F9-418E-A05D-7D9BDF808069}" destId="{D74AB9C2-3FB8-46F5-9836-67DF4DB18502}" srcOrd="0" destOrd="0" presId="urn:microsoft.com/office/officeart/2009/3/layout/SubStepProcess"/>
    <dgm:cxn modelId="{5D0B6769-5D2F-4E1B-96EE-6D496BDAD602}" type="presOf" srcId="{6ED45D77-FD30-4771-9DDD-66FBFB106F23}" destId="{AE897149-5EDF-4001-91F5-509D73BA21A6}" srcOrd="0" destOrd="0" presId="urn:microsoft.com/office/officeart/2009/3/layout/SubStepProcess"/>
    <dgm:cxn modelId="{D978114C-A824-44F9-9AF0-A2CA6456E93B}" srcId="{E3A0DA74-C0A7-4F6C-8B6A-DEE40C37DB87}" destId="{CC673DE0-796B-46A1-BE07-E948BF49A79B}" srcOrd="0" destOrd="0" parTransId="{19E9C1A2-CC39-48D6-8B6D-A44575CE2CA0}" sibTransId="{137D5B13-9E03-47E2-9AF5-7EF83DC7408A}"/>
    <dgm:cxn modelId="{F85DF04D-3599-45A9-8F2A-4E39C0FF7384}" srcId="{E3A0DA74-C0A7-4F6C-8B6A-DEE40C37DB87}" destId="{028234CA-63F9-418E-A05D-7D9BDF808069}" srcOrd="3" destOrd="0" parTransId="{F201D207-92D1-450A-B6D9-FF9FF2679600}" sibTransId="{7D94DBF9-0266-4FDC-A303-419FD2DE4535}"/>
    <dgm:cxn modelId="{C101E058-23BE-43F9-8D30-A5068DFAE01E}" srcId="{E3A0DA74-C0A7-4F6C-8B6A-DEE40C37DB87}" destId="{FAE6DE36-DA0B-4185-A9A5-8F99476E1ED1}" srcOrd="1" destOrd="0" parTransId="{C317859A-C4C8-4C9B-B22C-94A361583B6A}" sibTransId="{5CB00C04-6E37-4C2C-90EF-EFED9AEC6AFF}"/>
    <dgm:cxn modelId="{451D80CA-2E04-439A-81DE-EEC2DCCE445B}" srcId="{E3A0DA74-C0A7-4F6C-8B6A-DEE40C37DB87}" destId="{8A13EA1F-E1F9-46AA-811B-1E8A2955B61F}" srcOrd="4" destOrd="0" parTransId="{6CF410FF-8379-44F3-A82E-7AFCA4CF761B}" sibTransId="{4F0722D8-02C1-4E28-8F9D-3CF67DD10E3C}"/>
    <dgm:cxn modelId="{D6CD27DB-B86F-42EE-BEB6-BDECE58B7CE5}" type="presOf" srcId="{F6073AA0-587C-4692-8FC0-9E4AB64547D7}" destId="{990F26E7-C949-4EE0-AA89-48B3ED54025F}" srcOrd="0" destOrd="0" presId="urn:microsoft.com/office/officeart/2009/3/layout/SubStepProcess"/>
    <dgm:cxn modelId="{6D958CE8-D18E-4AF4-AFAB-4F47359A9586}" type="presOf" srcId="{CC673DE0-796B-46A1-BE07-E948BF49A79B}" destId="{07BF2140-036E-432E-B71D-D9B878C24698}" srcOrd="0" destOrd="0" presId="urn:microsoft.com/office/officeart/2009/3/layout/SubStepProcess"/>
    <dgm:cxn modelId="{FA3F77F8-AA28-4AB4-88D2-06828F6A2A3C}" type="presOf" srcId="{8A13EA1F-E1F9-46AA-811B-1E8A2955B61F}" destId="{2481894B-872F-4E8C-8D88-E93A09E978EA}" srcOrd="0" destOrd="0" presId="urn:microsoft.com/office/officeart/2009/3/layout/SubStepProcess"/>
    <dgm:cxn modelId="{CBAD9158-DC6C-4CBF-87A9-CB225DDCE810}" type="presParOf" srcId="{F718F495-A39D-497A-83AD-A61B0A47C0E8}" destId="{07BF2140-036E-432E-B71D-D9B878C24698}" srcOrd="0" destOrd="0" presId="urn:microsoft.com/office/officeart/2009/3/layout/SubStepProcess"/>
    <dgm:cxn modelId="{105D4B25-45D2-4BBF-A201-BFDF59FF97D2}" type="presParOf" srcId="{F718F495-A39D-497A-83AD-A61B0A47C0E8}" destId="{0C75B966-7EA8-4254-BAE3-8445434C91CE}" srcOrd="1" destOrd="0" presId="urn:microsoft.com/office/officeart/2009/3/layout/SubStepProcess"/>
    <dgm:cxn modelId="{9799CDA4-8F5A-4BBA-94CB-DF2A82893875}" type="presParOf" srcId="{F718F495-A39D-497A-83AD-A61B0A47C0E8}" destId="{990F26E7-C949-4EE0-AA89-48B3ED54025F}" srcOrd="2" destOrd="0" presId="urn:microsoft.com/office/officeart/2009/3/layout/SubStepProcess"/>
    <dgm:cxn modelId="{7546C130-3F5F-46E8-8DD1-5A890F3AC595}" type="presParOf" srcId="{F718F495-A39D-497A-83AD-A61B0A47C0E8}" destId="{D74AB9C2-3FB8-46F5-9836-67DF4DB18502}" srcOrd="3" destOrd="0" presId="urn:microsoft.com/office/officeart/2009/3/layout/SubStepProcess"/>
    <dgm:cxn modelId="{827513E3-EAD5-41D9-88EC-F7A796C4A162}" type="presParOf" srcId="{F718F495-A39D-497A-83AD-A61B0A47C0E8}" destId="{2481894B-872F-4E8C-8D88-E93A09E978EA}" srcOrd="4" destOrd="0" presId="urn:microsoft.com/office/officeart/2009/3/layout/SubStepProcess"/>
    <dgm:cxn modelId="{7C3354F0-F130-4801-A451-12161D0067A7}" type="presParOf" srcId="{F718F495-A39D-497A-83AD-A61B0A47C0E8}" destId="{AE897149-5EDF-4001-91F5-509D73BA21A6}" srcOrd="5" destOrd="0" presId="urn:microsoft.com/office/officeart/2009/3/layout/SubSte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BF2140-036E-432E-B71D-D9B878C24698}">
      <dsp:nvSpPr>
        <dsp:cNvPr id="0" name=""/>
        <dsp:cNvSpPr/>
      </dsp:nvSpPr>
      <dsp:spPr>
        <a:xfrm>
          <a:off x="2" y="267757"/>
          <a:ext cx="1098809" cy="1055220"/>
        </a:xfrm>
        <a:prstGeom prst="ellipse">
          <a:avLst/>
        </a:prstGeom>
        <a:solidFill>
          <a:srgbClr val="FF33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accent6">
                  <a:lumMod val="10000"/>
                </a:schemeClr>
              </a:solidFill>
              <a:latin typeface="Adobe Caslon Pro" panose="0205050205050A020403" pitchFamily="18" charset="0"/>
            </a:rPr>
            <a:t>Phase 1: No </a:t>
          </a:r>
          <a:r>
            <a:rPr lang="en-US" sz="1100" kern="1200" dirty="0">
              <a:solidFill>
                <a:schemeClr val="accent6">
                  <a:lumMod val="10000"/>
                </a:schemeClr>
              </a:solidFill>
              <a:latin typeface="Adobe Caslon Pro" panose="0205050205050A020403" pitchFamily="18" charset="0"/>
            </a:rPr>
            <a:t>Knowledge</a:t>
          </a:r>
          <a:r>
            <a:rPr lang="en-US" sz="1200" kern="1200" dirty="0">
              <a:solidFill>
                <a:schemeClr val="accent6">
                  <a:lumMod val="10000"/>
                </a:schemeClr>
              </a:solidFill>
              <a:latin typeface="Adobe Caslon Pro" panose="0205050205050A020403" pitchFamily="18" charset="0"/>
            </a:rPr>
            <a:t> of QI</a:t>
          </a:r>
        </a:p>
      </dsp:txBody>
      <dsp:txXfrm>
        <a:off x="160919" y="422290"/>
        <a:ext cx="776975" cy="746154"/>
      </dsp:txXfrm>
    </dsp:sp>
    <dsp:sp modelId="{0C75B966-7EA8-4254-BAE3-8445434C91CE}">
      <dsp:nvSpPr>
        <dsp:cNvPr id="0" name=""/>
        <dsp:cNvSpPr/>
      </dsp:nvSpPr>
      <dsp:spPr>
        <a:xfrm>
          <a:off x="1085845" y="285755"/>
          <a:ext cx="1100747" cy="1100747"/>
        </a:xfrm>
        <a:prstGeom prst="ellipse">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accent6">
                  <a:lumMod val="10000"/>
                </a:schemeClr>
              </a:solidFill>
              <a:latin typeface="Adobe Caslon Pro" panose="0205050205050A020403" pitchFamily="18" charset="0"/>
            </a:rPr>
            <a:t>Phase 2: Not Involved with QI</a:t>
          </a:r>
        </a:p>
      </dsp:txBody>
      <dsp:txXfrm>
        <a:off x="1247046" y="446956"/>
        <a:ext cx="778345" cy="778345"/>
      </dsp:txXfrm>
    </dsp:sp>
    <dsp:sp modelId="{990F26E7-C949-4EE0-AA89-48B3ED54025F}">
      <dsp:nvSpPr>
        <dsp:cNvPr id="0" name=""/>
        <dsp:cNvSpPr/>
      </dsp:nvSpPr>
      <dsp:spPr>
        <a:xfrm>
          <a:off x="2204722" y="267757"/>
          <a:ext cx="1100747" cy="1100747"/>
        </a:xfrm>
        <a:prstGeom prst="ellipse">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accent6">
                  <a:lumMod val="10000"/>
                </a:schemeClr>
              </a:solidFill>
              <a:latin typeface="Adobe Caslon Pro" panose="0205050205050A020403" pitchFamily="18" charset="0"/>
            </a:rPr>
            <a:t>Phase 3: Informal or Ad Hoc QI</a:t>
          </a:r>
        </a:p>
      </dsp:txBody>
      <dsp:txXfrm>
        <a:off x="2365923" y="428958"/>
        <a:ext cx="778345" cy="778345"/>
      </dsp:txXfrm>
    </dsp:sp>
    <dsp:sp modelId="{D74AB9C2-3FB8-46F5-9836-67DF4DB18502}">
      <dsp:nvSpPr>
        <dsp:cNvPr id="0" name=""/>
        <dsp:cNvSpPr/>
      </dsp:nvSpPr>
      <dsp:spPr>
        <a:xfrm>
          <a:off x="3305469" y="267757"/>
          <a:ext cx="1100747" cy="1100747"/>
        </a:xfrm>
        <a:prstGeom prst="ellipse">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accent6">
                  <a:lumMod val="10000"/>
                </a:schemeClr>
              </a:solidFill>
              <a:latin typeface="Adobe Caslon Pro" panose="0205050205050A020403" pitchFamily="18" charset="0"/>
            </a:rPr>
            <a:t>Phase 4: Formal QI in Specific Areas</a:t>
          </a:r>
        </a:p>
      </dsp:txBody>
      <dsp:txXfrm>
        <a:off x="3466670" y="428958"/>
        <a:ext cx="778345" cy="778345"/>
      </dsp:txXfrm>
    </dsp:sp>
    <dsp:sp modelId="{2481894B-872F-4E8C-8D88-E93A09E978EA}">
      <dsp:nvSpPr>
        <dsp:cNvPr id="0" name=""/>
        <dsp:cNvSpPr/>
      </dsp:nvSpPr>
      <dsp:spPr>
        <a:xfrm>
          <a:off x="4425964" y="267757"/>
          <a:ext cx="1100747" cy="1100747"/>
        </a:xfrm>
        <a:prstGeom prst="ellipse">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accent6">
                  <a:lumMod val="10000"/>
                </a:schemeClr>
              </a:solidFill>
              <a:latin typeface="Adobe Caslon Pro" panose="0205050205050A020403" pitchFamily="18" charset="0"/>
            </a:rPr>
            <a:t>Phase 5: Formal Agency-Wide QI</a:t>
          </a:r>
        </a:p>
      </dsp:txBody>
      <dsp:txXfrm>
        <a:off x="4587165" y="428958"/>
        <a:ext cx="778345" cy="778345"/>
      </dsp:txXfrm>
    </dsp:sp>
    <dsp:sp modelId="{AE897149-5EDF-4001-91F5-509D73BA21A6}">
      <dsp:nvSpPr>
        <dsp:cNvPr id="0" name=""/>
        <dsp:cNvSpPr/>
      </dsp:nvSpPr>
      <dsp:spPr>
        <a:xfrm>
          <a:off x="5510191" y="267757"/>
          <a:ext cx="1100747" cy="1100747"/>
        </a:xfrm>
        <a:prstGeom prst="ellipse">
          <a:avLst/>
        </a:prstGeom>
        <a:solidFill>
          <a:srgbClr val="B31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accent6">
                  <a:lumMod val="10000"/>
                </a:schemeClr>
              </a:solidFill>
              <a:latin typeface="Adobe Caslon Pro" panose="0205050205050A020403" pitchFamily="18" charset="0"/>
            </a:rPr>
            <a:t>Phase 6: Quality Culture</a:t>
          </a:r>
        </a:p>
      </dsp:txBody>
      <dsp:txXfrm>
        <a:off x="5671392" y="428958"/>
        <a:ext cx="778345" cy="778345"/>
      </dsp:txXfrm>
    </dsp:sp>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EFA323-304E-4C9E-BE8A-DED72F526C31}" type="datetimeFigureOut">
              <a:rPr lang="en-US" smtClean="0"/>
              <a:t>12/13/2018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9779FF-D1D4-42B5-BAB2-BEC472A3E5C6}" type="slidenum">
              <a:rPr lang="en-US" smtClean="0"/>
              <a:t>‹#›</a:t>
            </a:fld>
            <a:endParaRPr lang="en-US"/>
          </a:p>
        </p:txBody>
      </p:sp>
    </p:spTree>
    <p:extLst>
      <p:ext uri="{BB962C8B-B14F-4D97-AF65-F5344CB8AC3E}">
        <p14:creationId xmlns:p14="http://schemas.microsoft.com/office/powerpoint/2010/main" val="2339476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naccho.org/pi"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71FDB7-EA46-45BC-8A56-F7436A83A5F6}" type="slidenum">
              <a:rPr lang="en-US" smtClean="0"/>
              <a:t>1</a:t>
            </a:fld>
            <a:endParaRPr lang="en-US"/>
          </a:p>
        </p:txBody>
      </p:sp>
    </p:spTree>
    <p:extLst>
      <p:ext uri="{BB962C8B-B14F-4D97-AF65-F5344CB8AC3E}">
        <p14:creationId xmlns:p14="http://schemas.microsoft.com/office/powerpoint/2010/main" val="2818123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014C95D2-3CD8-4512-B185-25177C5C204D}"/>
              </a:ext>
            </a:extLst>
          </p:cNvPr>
          <p:cNvSpPr>
            <a:spLocks noGrp="1"/>
          </p:cNvSpPr>
          <p:nvPr>
            <p:ph type="body" idx="1"/>
          </p:nvPr>
        </p:nvSpPr>
        <p:spPr/>
        <p:txBody>
          <a:bodyPr/>
          <a:lstStyle/>
          <a:p>
            <a:pPr marL="174983" indent="-174983">
              <a:buFont typeface="Arial" panose="020B0604020202020204" pitchFamily="34" charset="0"/>
              <a:buChar char="•"/>
            </a:pPr>
            <a:r>
              <a:rPr lang="en-US" dirty="0"/>
              <a:t>When you download the QI SAT Toolkit, you will find an Excel scoring spreadsheet which offers more detailed guidance on scoring. </a:t>
            </a:r>
          </a:p>
          <a:p>
            <a:pPr marL="174983" indent="-174983">
              <a:buFont typeface="Arial" panose="020B0604020202020204" pitchFamily="34" charset="0"/>
              <a:buChar char="•"/>
            </a:pPr>
            <a:r>
              <a:rPr lang="en-US" dirty="0"/>
              <a:t>This is just a screenshot of the scoring summary sheet which automatically populates the sub-element scores for leaders and staff and the overall foundational element and agency scores. </a:t>
            </a:r>
          </a:p>
          <a:p>
            <a:pPr marL="174983" indent="-174983">
              <a:buFont typeface="Arial" panose="020B0604020202020204" pitchFamily="34" charset="0"/>
              <a:buChar char="•"/>
            </a:pPr>
            <a:r>
              <a:rPr lang="en-US" dirty="0"/>
              <a:t>I want to highlight the column to the far fight requiring evidence to substantiate scoring. When calculating scores and selecting transition strategies, be sure to include notes around why you made those decisions as they will be valuable to you in subsequent cycles of the assessment. </a:t>
            </a:r>
          </a:p>
          <a:p>
            <a:endParaRPr lang="en-US" dirty="0"/>
          </a:p>
        </p:txBody>
      </p:sp>
    </p:spTree>
    <p:extLst>
      <p:ext uri="{BB962C8B-B14F-4D97-AF65-F5344CB8AC3E}">
        <p14:creationId xmlns:p14="http://schemas.microsoft.com/office/powerpoint/2010/main" val="2002164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2E7E2B4D-0D9D-4A6F-BD03-F86ADB9DECE5}"/>
              </a:ext>
            </a:extLst>
          </p:cNvPr>
          <p:cNvSpPr>
            <a:spLocks noGrp="1"/>
          </p:cNvSpPr>
          <p:nvPr>
            <p:ph type="body" idx="1"/>
          </p:nvPr>
        </p:nvSpPr>
        <p:spPr/>
        <p:txBody>
          <a:bodyPr/>
          <a:lstStyle/>
          <a:p>
            <a:pPr marL="174983" indent="-174983">
              <a:buFont typeface="Arial" panose="020B0604020202020204" pitchFamily="34" charset="0"/>
              <a:buChar char="•"/>
            </a:pPr>
            <a:r>
              <a:rPr lang="en-US" dirty="0"/>
              <a:t>Each section of SAT offers transition strategies which you may choose to select from based on your score. </a:t>
            </a:r>
          </a:p>
          <a:p>
            <a:pPr marL="174983" indent="-174983">
              <a:buFont typeface="Arial" panose="020B0604020202020204" pitchFamily="34" charset="0"/>
              <a:buChar char="•"/>
            </a:pPr>
            <a:r>
              <a:rPr lang="en-US" dirty="0"/>
              <a:t>Note that even if you score into one particular phase, you may need to implement some strategies from several of the previous phases. </a:t>
            </a:r>
          </a:p>
          <a:p>
            <a:pPr marL="174983" indent="-174983">
              <a:buFont typeface="Arial" panose="020B0604020202020204" pitchFamily="34" charset="0"/>
              <a:buChar char="•"/>
            </a:pPr>
            <a:r>
              <a:rPr lang="en-US" dirty="0"/>
              <a:t>These strategies are not an exact science and should be used as a general guideline to move to the next phase. These strategies are also not comprehensive and you may find that it would be valuable to implement strategies not listed hear. </a:t>
            </a:r>
          </a:p>
          <a:p>
            <a:endParaRPr lang="en-US" dirty="0"/>
          </a:p>
        </p:txBody>
      </p:sp>
    </p:spTree>
    <p:extLst>
      <p:ext uri="{BB962C8B-B14F-4D97-AF65-F5344CB8AC3E}">
        <p14:creationId xmlns:p14="http://schemas.microsoft.com/office/powerpoint/2010/main" val="1510614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9EAA4458-D30A-47A4-AD71-26F0A95F0F12}"/>
              </a:ext>
            </a:extLst>
          </p:cNvPr>
          <p:cNvSpPr>
            <a:spLocks noGrp="1"/>
          </p:cNvSpPr>
          <p:nvPr>
            <p:ph type="body" idx="1"/>
          </p:nvPr>
        </p:nvSpPr>
        <p:spPr/>
        <p:txBody>
          <a:bodyPr/>
          <a:lstStyle/>
          <a:p>
            <a:pPr marL="174983" indent="-174983">
              <a:buFont typeface="Arial" panose="020B0604020202020204" pitchFamily="34" charset="0"/>
              <a:buChar char="•"/>
            </a:pPr>
            <a:r>
              <a:rPr lang="en-US" dirty="0"/>
              <a:t>I can guarantee you’ll have more transition strategies than you have time to implement. Therefore, it’s important to incorporate some sort of prioritization process to select strategies that you will focus on this QI planning cycle. </a:t>
            </a:r>
          </a:p>
          <a:p>
            <a:pPr marL="174983" indent="-174983">
              <a:buFont typeface="Arial" panose="020B0604020202020204" pitchFamily="34" charset="0"/>
              <a:buChar char="•"/>
            </a:pPr>
            <a:r>
              <a:rPr lang="en-US" dirty="0"/>
              <a:t>It is helpful to select some prioritization criteria such as impact, feasibility, or level of buy-in. Depending on your agency’s current situation or level of experience with QI, you may initially want to focus on strategies that will get leadership/staff buy-in and that are most feasible to implement. </a:t>
            </a:r>
          </a:p>
          <a:p>
            <a:pPr marL="174983" indent="-174983">
              <a:buFont typeface="Arial" panose="020B0604020202020204" pitchFamily="34" charset="0"/>
              <a:buChar char="•"/>
            </a:pPr>
            <a:r>
              <a:rPr lang="en-US" dirty="0"/>
              <a:t>One tool to prioritize is a strategy grid, shown on the slide, which allows you to prioritize with a combination of two criteria. </a:t>
            </a:r>
          </a:p>
          <a:p>
            <a:pPr marL="174983" indent="-174983">
              <a:buFont typeface="Arial" panose="020B0604020202020204" pitchFamily="34" charset="0"/>
              <a:buChar char="•"/>
            </a:pPr>
            <a:r>
              <a:rPr lang="en-US" dirty="0"/>
              <a:t>For more information on prioritization, visit nacho’s guide referenced here. </a:t>
            </a:r>
          </a:p>
        </p:txBody>
      </p:sp>
    </p:spTree>
    <p:extLst>
      <p:ext uri="{BB962C8B-B14F-4D97-AF65-F5344CB8AC3E}">
        <p14:creationId xmlns:p14="http://schemas.microsoft.com/office/powerpoint/2010/main" val="2505094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9EAA4458-D30A-47A4-AD71-26F0A95F0F12}"/>
              </a:ext>
            </a:extLst>
          </p:cNvPr>
          <p:cNvSpPr>
            <a:spLocks noGrp="1"/>
          </p:cNvSpPr>
          <p:nvPr>
            <p:ph type="body" idx="1"/>
          </p:nvPr>
        </p:nvSpPr>
        <p:spPr/>
        <p:txBody>
          <a:bodyPr/>
          <a:lstStyle/>
          <a:p>
            <a:pPr marL="174983" indent="-174983">
              <a:buFont typeface="Arial" panose="020B0604020202020204" pitchFamily="34" charset="0"/>
              <a:buChar char="•"/>
            </a:pPr>
            <a:r>
              <a:rPr lang="en-US" dirty="0"/>
              <a:t>Lastly, the assessment is pointless unless you do something with the results. It’s important to incorporate the transition strategies into your quality improvement plan. </a:t>
            </a:r>
          </a:p>
          <a:p>
            <a:pPr marL="174983" indent="-174983">
              <a:buFont typeface="Arial" panose="020B0604020202020204" pitchFamily="34" charset="0"/>
              <a:buChar char="•"/>
            </a:pPr>
            <a:r>
              <a:rPr lang="en-US" dirty="0"/>
              <a:t>You can see a template here for a QI action plan which organizes your QI related goals, objectives, activities, and metrics – All of which are PHAB requirements of a QI plan. </a:t>
            </a:r>
          </a:p>
          <a:p>
            <a:pPr marL="174983" indent="-174983">
              <a:buFont typeface="Arial" panose="020B0604020202020204" pitchFamily="34" charset="0"/>
              <a:buChar char="•"/>
            </a:pPr>
            <a:r>
              <a:rPr lang="en-US" dirty="0"/>
              <a:t>As a side note, I have reviewed a lot of LHD QI plans that don’t include specific QI related metrics and objectives so I would encourage you to use a template such as this. </a:t>
            </a:r>
          </a:p>
          <a:p>
            <a:pPr marL="174983" indent="-174983">
              <a:buFont typeface="Arial" panose="020B0604020202020204" pitchFamily="34" charset="0"/>
              <a:buChar char="•"/>
            </a:pPr>
            <a:r>
              <a:rPr lang="en-US" dirty="0"/>
              <a:t>This template is available in the SAT Facilitator Guide. </a:t>
            </a:r>
          </a:p>
          <a:p>
            <a:endParaRPr lang="en-US" dirty="0"/>
          </a:p>
        </p:txBody>
      </p:sp>
    </p:spTree>
    <p:extLst>
      <p:ext uri="{BB962C8B-B14F-4D97-AF65-F5344CB8AC3E}">
        <p14:creationId xmlns:p14="http://schemas.microsoft.com/office/powerpoint/2010/main" val="30786732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49018570-65D5-460D-9BBF-C1F95B72177A}"/>
              </a:ext>
            </a:extLst>
          </p:cNvPr>
          <p:cNvSpPr>
            <a:spLocks noGrp="1"/>
          </p:cNvSpPr>
          <p:nvPr>
            <p:ph type="body" idx="1"/>
          </p:nvPr>
        </p:nvSpPr>
        <p:spPr/>
        <p:txBody>
          <a:bodyPr/>
          <a:lstStyle/>
          <a:p>
            <a:r>
              <a:rPr lang="en-US" dirty="0"/>
              <a:t>Discussion questions for QI SAT webinar</a:t>
            </a:r>
          </a:p>
          <a:p>
            <a:pPr marL="233311" indent="-233311">
              <a:buFont typeface="+mj-lt"/>
              <a:buAutoNum type="arabicPeriod"/>
            </a:pPr>
            <a:r>
              <a:rPr lang="en-US" dirty="0"/>
              <a:t>Is it necessary to do both a QI assessment and performance management assessment? </a:t>
            </a:r>
          </a:p>
          <a:p>
            <a:pPr marL="233311" indent="-233311">
              <a:buFont typeface="+mj-lt"/>
              <a:buAutoNum type="arabicPeriod"/>
            </a:pPr>
            <a:r>
              <a:rPr lang="en-US" dirty="0"/>
              <a:t>Do you have any advice for convincing my department that conducting the QI SAT with all staff input is a good use of time and resources? </a:t>
            </a:r>
          </a:p>
          <a:p>
            <a:pPr marL="233311" indent="-233311" defTabSz="933240">
              <a:buFont typeface="+mj-lt"/>
              <a:buAutoNum type="arabicPeriod"/>
            </a:pPr>
            <a:r>
              <a:rPr lang="en-US" dirty="0"/>
              <a:t>Will this tool allow me to see which divisions have embraced QI and which may need more support? </a:t>
            </a:r>
          </a:p>
          <a:p>
            <a:pPr marL="233311" indent="-233311" defTabSz="933240">
              <a:buFont typeface="+mj-lt"/>
              <a:buAutoNum type="arabicPeriod"/>
              <a:defRPr/>
            </a:pPr>
            <a:r>
              <a:rPr lang="en-US" dirty="0"/>
              <a:t>How many transition strategies do you recommend choosing? </a:t>
            </a:r>
          </a:p>
          <a:p>
            <a:pPr marL="233311" indent="-233311" defTabSz="933240">
              <a:buFont typeface="+mj-lt"/>
              <a:buAutoNum type="arabicPeriod"/>
              <a:defRPr/>
            </a:pPr>
            <a:r>
              <a:rPr lang="en-US" dirty="0"/>
              <a:t>How often should we conduct the QI SAT?</a:t>
            </a:r>
          </a:p>
          <a:p>
            <a:pPr marL="233311" indent="-233311" defTabSz="933240">
              <a:buFont typeface="+mj-lt"/>
              <a:buAutoNum type="arabicPeriod"/>
              <a:defRPr/>
            </a:pPr>
            <a:r>
              <a:rPr lang="en-US" dirty="0"/>
              <a:t>If we completed Version 1.0, do you recommend we switch to 2.0? If so, how should we go about doing that? – many items eliminated were Lean specific, assess for yourself if you want to maintain some of the original items. </a:t>
            </a:r>
          </a:p>
          <a:p>
            <a:endParaRPr lang="en-US" dirty="0"/>
          </a:p>
        </p:txBody>
      </p:sp>
    </p:spTree>
    <p:extLst>
      <p:ext uri="{BB962C8B-B14F-4D97-AF65-F5344CB8AC3E}">
        <p14:creationId xmlns:p14="http://schemas.microsoft.com/office/powerpoint/2010/main" val="19308242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FC820635-2D47-42A6-859F-84A1A85399B7}"/>
              </a:ext>
            </a:extLst>
          </p:cNvPr>
          <p:cNvSpPr>
            <a:spLocks noGrp="1"/>
          </p:cNvSpPr>
          <p:nvPr>
            <p:ph type="body" idx="1"/>
          </p:nvPr>
        </p:nvSpPr>
        <p:spPr/>
        <p:txBody>
          <a:bodyPr/>
          <a:lstStyle/>
          <a:p>
            <a:pPr marL="285750" indent="-285750">
              <a:buFont typeface="Wingdings" panose="05000000000000000000" pitchFamily="2" charset="2"/>
              <a:buChar char="§"/>
            </a:pPr>
            <a:r>
              <a:rPr lang="en-US" dirty="0">
                <a:latin typeface="Calibri" panose="020F0502020204030204" pitchFamily="34" charset="0"/>
                <a:ea typeface="Calibri" panose="020F0502020204030204" pitchFamily="34" charset="0"/>
              </a:rPr>
              <a:t>New technical assistance (TA) opportunity from NACCHO, with support from the Center for State, Tribal, Local and Territorial Support within the Centers for Disease Control and Prevention (CDC) </a:t>
            </a:r>
          </a:p>
          <a:p>
            <a:pPr marL="285750" indent="-285750">
              <a:buFont typeface="Wingdings" panose="05000000000000000000" pitchFamily="2" charset="2"/>
              <a:buChar char="§"/>
            </a:pPr>
            <a:r>
              <a:rPr lang="en-US" dirty="0">
                <a:latin typeface="Calibri" panose="020F0502020204030204" pitchFamily="34" charset="0"/>
                <a:ea typeface="Calibri" panose="020F0502020204030204" pitchFamily="34" charset="0"/>
              </a:rPr>
              <a:t>Tailored training and technical assistance program for up to eight local health departments, including an in-person training in Washington, DC. </a:t>
            </a:r>
          </a:p>
          <a:p>
            <a:pPr marL="285750" indent="-285750">
              <a:buFont typeface="Wingdings" panose="05000000000000000000" pitchFamily="2" charset="2"/>
              <a:buChar char="§"/>
            </a:pPr>
            <a:r>
              <a:rPr lang="en-US" dirty="0">
                <a:latin typeface="Calibri" panose="020F0502020204030204" pitchFamily="34" charset="0"/>
                <a:ea typeface="Calibri" panose="020F0502020204030204" pitchFamily="34" charset="0"/>
              </a:rPr>
              <a:t>Goal to support LHDs using performance improvement methods to advance population health and address the social determinants of health (</a:t>
            </a:r>
            <a:r>
              <a:rPr lang="en-US" dirty="0" err="1">
                <a:latin typeface="Calibri" panose="020F0502020204030204" pitchFamily="34" charset="0"/>
                <a:ea typeface="Calibri" panose="020F0502020204030204" pitchFamily="34" charset="0"/>
              </a:rPr>
              <a:t>SDoH</a:t>
            </a:r>
            <a:r>
              <a:rPr lang="en-US" dirty="0">
                <a:latin typeface="Calibri" panose="020F0502020204030204" pitchFamily="34" charset="0"/>
                <a:ea typeface="Calibri" panose="020F0502020204030204" pitchFamily="34" charset="0"/>
              </a:rPr>
              <a:t>) across the local public health system. LHDs can apply under one of two categories of work: </a:t>
            </a:r>
          </a:p>
          <a:p>
            <a:pPr marL="285750" indent="-285750">
              <a:buFont typeface="Wingdings" panose="05000000000000000000" pitchFamily="2" charset="2"/>
              <a:buChar char="§"/>
            </a:pPr>
            <a:endParaRPr lang="en-US" dirty="0">
              <a:latin typeface="Calibri" panose="020F0502020204030204" pitchFamily="34" charset="0"/>
              <a:ea typeface="Calibri" panose="020F0502020204030204" pitchFamily="34" charset="0"/>
            </a:endParaRPr>
          </a:p>
          <a:p>
            <a:pPr marL="800100" lvl="1" indent="-342900">
              <a:buFont typeface="Wingdings" panose="05000000000000000000" pitchFamily="2" charset="2"/>
              <a:buChar char="§"/>
            </a:pPr>
            <a:r>
              <a:rPr lang="en-US" dirty="0">
                <a:latin typeface="Calibri" panose="020F0502020204030204" pitchFamily="34" charset="0"/>
                <a:ea typeface="Times New Roman" panose="02020603050405020304" pitchFamily="18" charset="0"/>
              </a:rPr>
              <a:t>Quality improvement (QI) activities to improve population health</a:t>
            </a:r>
            <a:endParaRPr lang="en-US" dirty="0">
              <a:latin typeface="Calibri" panose="020F0502020204030204" pitchFamily="34" charset="0"/>
              <a:ea typeface="Calibri" panose="020F0502020204030204" pitchFamily="34" charset="0"/>
            </a:endParaRPr>
          </a:p>
          <a:p>
            <a:pPr marL="800100" lvl="1" indent="-342900">
              <a:buFont typeface="Wingdings" panose="05000000000000000000" pitchFamily="2" charset="2"/>
              <a:buChar char="§"/>
            </a:pPr>
            <a:r>
              <a:rPr lang="en-US" dirty="0">
                <a:latin typeface="Calibri" panose="020F0502020204030204" pitchFamily="34" charset="0"/>
                <a:ea typeface="Times New Roman" panose="02020603050405020304" pitchFamily="18" charset="0"/>
              </a:rPr>
              <a:t>Addressing the Social Determinants of Health (</a:t>
            </a:r>
            <a:r>
              <a:rPr lang="en-US" dirty="0" err="1">
                <a:latin typeface="Calibri" panose="020F0502020204030204" pitchFamily="34" charset="0"/>
                <a:ea typeface="Times New Roman" panose="02020603050405020304" pitchFamily="18" charset="0"/>
              </a:rPr>
              <a:t>SDoH</a:t>
            </a:r>
            <a:r>
              <a:rPr lang="en-US" dirty="0">
                <a:latin typeface="Calibri" panose="020F0502020204030204" pitchFamily="34" charset="0"/>
                <a:ea typeface="Times New Roman" panose="02020603050405020304" pitchFamily="18" charset="0"/>
              </a:rPr>
              <a:t>) through the community health improvement plan (CHIP)</a:t>
            </a:r>
          </a:p>
          <a:p>
            <a:pPr lvl="1"/>
            <a:endParaRPr lang="en-US"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rPr>
              <a:t>The deadline to apply is Friday, December 21</a:t>
            </a:r>
            <a:r>
              <a:rPr lang="en-US" baseline="30000" dirty="0">
                <a:latin typeface="Calibri" panose="020F0502020204030204" pitchFamily="34" charset="0"/>
                <a:ea typeface="Calibri" panose="020F0502020204030204" pitchFamily="34" charset="0"/>
              </a:rPr>
              <a:t>st</a:t>
            </a:r>
            <a:r>
              <a:rPr lang="en-US" dirty="0">
                <a:latin typeface="Calibri" panose="020F0502020204030204" pitchFamily="34" charset="0"/>
                <a:ea typeface="Calibri" panose="020F0502020204030204" pitchFamily="34" charset="0"/>
              </a:rPr>
              <a:t> at 8pm ET. </a:t>
            </a: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rPr>
              <a:t>For more information: </a:t>
            </a:r>
            <a:r>
              <a:rPr lang="en-US" dirty="0">
                <a:latin typeface="Calibri" panose="020F0502020204030204" pitchFamily="34" charset="0"/>
                <a:ea typeface="Calibri" panose="020F0502020204030204" pitchFamily="34" charset="0"/>
                <a:hlinkClick r:id="rId3"/>
              </a:rPr>
              <a:t>https://www.naccho.org/pi</a:t>
            </a:r>
            <a:r>
              <a:rPr lang="en-US" dirty="0">
                <a:latin typeface="Calibri" panose="020F0502020204030204" pitchFamily="34" charset="0"/>
                <a:ea typeface="Calibri" panose="020F0502020204030204" pitchFamily="34" charset="0"/>
              </a:rPr>
              <a:t> </a:t>
            </a:r>
          </a:p>
          <a:p>
            <a:endParaRPr lang="en-US" dirty="0"/>
          </a:p>
        </p:txBody>
      </p:sp>
    </p:spTree>
    <p:extLst>
      <p:ext uri="{BB962C8B-B14F-4D97-AF65-F5344CB8AC3E}">
        <p14:creationId xmlns:p14="http://schemas.microsoft.com/office/powerpoint/2010/main" val="2441905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6090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3101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0884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This is a short 30- minute webinar where I’ll spend about 15 minutes of content and we’ll save at least 10 minutes for a question and answer at the end. </a:t>
            </a:r>
          </a:p>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There is a chat function to the right of your screen so feel free to submit questions at any point. If we don’t get to your question during the Q&amp;A we will be sure to send responses via a follow-up email.  </a:t>
            </a:r>
          </a:p>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For the presentation portion of this webinar, </a:t>
            </a:r>
          </a:p>
          <a:p>
            <a:pPr marL="641603" lvl="1"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I’ll kick things off by providing an overview of NACCHO’s Roadmap and SAT framework. </a:t>
            </a:r>
          </a:p>
          <a:p>
            <a:pPr marL="641603" lvl="1"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As many of you know, NACCHO recently released Version 2.0 of the QI SAT in October 2018. We’ll spend a few moments summarizing the revisions made and then I’ll walk through some of the changes. </a:t>
            </a:r>
          </a:p>
          <a:p>
            <a:pPr marL="641603" lvl="1"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I’ll also walk through some key steps and considerations for implementing the QI SAT </a:t>
            </a:r>
          </a:p>
          <a:p>
            <a:pPr marL="641603" lvl="1"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Following the Q&amp;A, we’ll wrap things up with a few QI resources and technical assistance opportunities.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C71FDB7-EA46-45BC-8A56-F7436A83A5F6}" type="slidenum">
              <a:rPr lang="en-US" smtClean="0"/>
              <a:t>2</a:t>
            </a:fld>
            <a:endParaRPr lang="en-US"/>
          </a:p>
        </p:txBody>
      </p:sp>
    </p:spTree>
    <p:extLst>
      <p:ext uri="{BB962C8B-B14F-4D97-AF65-F5344CB8AC3E}">
        <p14:creationId xmlns:p14="http://schemas.microsoft.com/office/powerpoint/2010/main" val="3984466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NACCHO’s Roadmap to a Culture of Quality, </a:t>
            </a:r>
            <a:r>
              <a:rPr lang="en-US" sz="1100" b="1" dirty="0">
                <a:latin typeface="Arial" panose="020B0604020202020204" pitchFamily="34" charset="0"/>
                <a:cs typeface="Arial" panose="020B0604020202020204" pitchFamily="34" charset="0"/>
              </a:rPr>
              <a:t>launched in 2011</a:t>
            </a:r>
            <a:r>
              <a:rPr lang="en-US" sz="1100" dirty="0">
                <a:latin typeface="Arial" panose="020B0604020202020204" pitchFamily="34" charset="0"/>
                <a:cs typeface="Arial" panose="020B0604020202020204" pitchFamily="34" charset="0"/>
              </a:rPr>
              <a:t>, is a framework for assessing an organization’s </a:t>
            </a:r>
            <a:r>
              <a:rPr lang="en-US" sz="1100" b="1" dirty="0">
                <a:latin typeface="Arial" panose="020B0604020202020204" pitchFamily="34" charset="0"/>
                <a:cs typeface="Arial" panose="020B0604020202020204" pitchFamily="34" charset="0"/>
              </a:rPr>
              <a:t>QI maturity across a spectrum of 6 phases </a:t>
            </a:r>
            <a:r>
              <a:rPr lang="en-US" sz="1100" dirty="0">
                <a:latin typeface="Arial" panose="020B0604020202020204" pitchFamily="34" charset="0"/>
                <a:cs typeface="Arial" panose="020B0604020202020204" pitchFamily="34" charset="0"/>
              </a:rPr>
              <a:t>ranging from No knowledge of QI to a culture of quality. </a:t>
            </a:r>
          </a:p>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For those of you unfamiliar with the Roadmap, feel free to peruse the website linked on this slide. </a:t>
            </a:r>
          </a:p>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This was developed in response to a need in the field to more </a:t>
            </a:r>
            <a:r>
              <a:rPr lang="en-US" sz="1100" b="1" dirty="0">
                <a:latin typeface="Arial" panose="020B0604020202020204" pitchFamily="34" charset="0"/>
                <a:cs typeface="Arial" panose="020B0604020202020204" pitchFamily="34" charset="0"/>
              </a:rPr>
              <a:t>clearly define what is meant by a culture of QI and how an achieve </a:t>
            </a:r>
            <a:r>
              <a:rPr lang="en-US" sz="1100" dirty="0">
                <a:latin typeface="Arial" panose="020B0604020202020204" pitchFamily="34" charset="0"/>
                <a:cs typeface="Arial" panose="020B0604020202020204" pitchFamily="34" charset="0"/>
              </a:rPr>
              <a:t>might achieve it. </a:t>
            </a:r>
          </a:p>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At the time, NACCHO convened </a:t>
            </a:r>
            <a:r>
              <a:rPr lang="en-US" sz="1100" b="1" dirty="0">
                <a:latin typeface="Arial" panose="020B0604020202020204" pitchFamily="34" charset="0"/>
                <a:cs typeface="Arial" panose="020B0604020202020204" pitchFamily="34" charset="0"/>
              </a:rPr>
              <a:t>QI experts and early health department adopters </a:t>
            </a:r>
            <a:r>
              <a:rPr lang="en-US" sz="1100" dirty="0">
                <a:latin typeface="Arial" panose="020B0604020202020204" pitchFamily="34" charset="0"/>
                <a:cs typeface="Arial" panose="020B0604020202020204" pitchFamily="34" charset="0"/>
              </a:rPr>
              <a:t>that had already been practicing QI for multiple years, to help understand the evolution of change that typically occurs when LHDs embark on their QI journeys and common challenges and effective strategies to reach a qi culture. </a:t>
            </a:r>
          </a:p>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In addition to the 6 phases listed here, the framework also poses </a:t>
            </a:r>
            <a:r>
              <a:rPr lang="en-US" sz="1100" b="1" dirty="0">
                <a:latin typeface="Arial" panose="020B0604020202020204" pitchFamily="34" charset="0"/>
                <a:cs typeface="Arial" panose="020B0604020202020204" pitchFamily="34" charset="0"/>
              </a:rPr>
              <a:t>6 foundational elements </a:t>
            </a:r>
            <a:r>
              <a:rPr lang="en-US" sz="1100" dirty="0">
                <a:latin typeface="Arial" panose="020B0604020202020204" pitchFamily="34" charset="0"/>
                <a:cs typeface="Arial" panose="020B0604020202020204" pitchFamily="34" charset="0"/>
              </a:rPr>
              <a:t>for building a culture of quality and helps agencies assess in which phase they fall in across these 6 elements. (I’ll discuss on the slide). The Roadmap also offers </a:t>
            </a:r>
            <a:r>
              <a:rPr lang="en-US" sz="1100" b="1" dirty="0">
                <a:latin typeface="Arial" panose="020B0604020202020204" pitchFamily="34" charset="0"/>
                <a:cs typeface="Arial" panose="020B0604020202020204" pitchFamily="34" charset="0"/>
              </a:rPr>
              <a:t>transition strategies and resources. </a:t>
            </a:r>
          </a:p>
          <a:p>
            <a:pPr marL="174983" indent="-174983" defTabSz="933240">
              <a:buFont typeface="Arial" panose="020B0604020202020204" pitchFamily="34" charset="0"/>
              <a:buChar char="•"/>
              <a:defRPr/>
            </a:pPr>
            <a:r>
              <a:rPr lang="en-US" sz="1100" dirty="0">
                <a:latin typeface="Arial" panose="020B0604020202020204" pitchFamily="34" charset="0"/>
                <a:cs typeface="Arial" panose="020B0604020202020204" pitchFamily="34" charset="0"/>
              </a:rPr>
              <a:t>For those agencies new to QI that don’t necessarily feel they have the capacity to implement the QI SAT, the Roadmap website is a great starting point to begin to understand where you are and where you need to go.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C71FDB7-EA46-45BC-8A56-F7436A83A5F6}" type="slidenum">
              <a:rPr lang="en-US" smtClean="0"/>
              <a:t>3</a:t>
            </a:fld>
            <a:endParaRPr lang="en-US"/>
          </a:p>
        </p:txBody>
      </p:sp>
    </p:spTree>
    <p:extLst>
      <p:ext uri="{BB962C8B-B14F-4D97-AF65-F5344CB8AC3E}">
        <p14:creationId xmlns:p14="http://schemas.microsoft.com/office/powerpoint/2010/main" val="577758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4983" indent="-174983">
              <a:buFont typeface="Arial" panose="020B0604020202020204" pitchFamily="34" charset="0"/>
              <a:buChar char="•"/>
            </a:pPr>
            <a:r>
              <a:rPr lang="en-US" sz="1100" dirty="0"/>
              <a:t>The focus of the webinar today is the QI SAT Version 2.0. Version 1.0 was developed in 2013 for NACCHO by Continual Impact, LLC. </a:t>
            </a:r>
          </a:p>
          <a:p>
            <a:pPr marL="174983" indent="-174983">
              <a:buFont typeface="Arial" panose="020B0604020202020204" pitchFamily="34" charset="0"/>
              <a:buChar char="•"/>
            </a:pPr>
            <a:r>
              <a:rPr lang="en-US" sz="1100" dirty="0"/>
              <a:t>The QI SAT is based on the Roadmap framework and assesses the agency against the 6 foundation elements of a QI culture listed to the left. This framework really emphasizes that to achieve transformational change, agencies must give equal attention to both the technical aspects of QI such as creating processes or aligning planning efforts with performance measurement, but also the human or “adaptive” side of change to empower staff and develop an environment conducive to continuous improvement. </a:t>
            </a:r>
          </a:p>
          <a:p>
            <a:pPr marL="174983" indent="-174983">
              <a:buFont typeface="Arial" panose="020B0604020202020204" pitchFamily="34" charset="0"/>
              <a:buChar char="•"/>
            </a:pPr>
            <a:r>
              <a:rPr lang="en-US" sz="1100" dirty="0"/>
              <a:t>I won’t walk through each of the elements in detail, but just want to note the structure of the tool which is divided by the 6 foundational elements and further sub-divided into 14 sub-elements. </a:t>
            </a:r>
          </a:p>
          <a:p>
            <a:endParaRPr lang="en-US" sz="1100" dirty="0"/>
          </a:p>
          <a:p>
            <a:r>
              <a:rPr lang="en-US" sz="1100" dirty="0"/>
              <a:t>Used another tool (10)</a:t>
            </a:r>
          </a:p>
          <a:p>
            <a:r>
              <a:rPr lang="en-US" sz="1100" dirty="0"/>
              <a:t>Too lengthy or complex (10)</a:t>
            </a:r>
          </a:p>
          <a:p>
            <a:r>
              <a:rPr lang="en-US" sz="1100" dirty="0"/>
              <a:t>Not there yet (4)</a:t>
            </a:r>
          </a:p>
          <a:p>
            <a:r>
              <a:rPr lang="en-US" sz="1100" dirty="0"/>
              <a:t>Plan to (4)</a:t>
            </a:r>
          </a:p>
          <a:p>
            <a:r>
              <a:rPr lang="en-US" sz="1100" dirty="0"/>
              <a:t>Competing priorities/lack of time (3)</a:t>
            </a:r>
          </a:p>
          <a:p>
            <a:r>
              <a:rPr lang="en-US" sz="1100" dirty="0"/>
              <a:t>Unaware of SAT (3)</a:t>
            </a:r>
          </a:p>
          <a:p>
            <a:r>
              <a:rPr lang="en-US" sz="1100" dirty="0"/>
              <a:t>=====</a:t>
            </a:r>
          </a:p>
          <a:p>
            <a:r>
              <a:rPr lang="en-US" sz="1100" dirty="0"/>
              <a:t>Make the survey shorter (13)</a:t>
            </a:r>
          </a:p>
          <a:p>
            <a:r>
              <a:rPr lang="en-US" sz="1100" dirty="0"/>
              <a:t>Reduce jargon and use clearer language (10)</a:t>
            </a:r>
          </a:p>
          <a:p>
            <a:r>
              <a:rPr lang="en-US" sz="1100" dirty="0"/>
              <a:t>Offer two versions: leadership and staff (7)</a:t>
            </a:r>
          </a:p>
          <a:p>
            <a:r>
              <a:rPr lang="en-US" sz="1100" dirty="0"/>
              <a:t>Survey that can be administered to staff (like SurveyMonkey)</a:t>
            </a:r>
          </a:p>
          <a:p>
            <a:r>
              <a:rPr lang="en-US" sz="1100" dirty="0"/>
              <a:t>Allow benchmarking with other agencies </a:t>
            </a:r>
          </a:p>
          <a:p>
            <a:r>
              <a:rPr lang="en-US" sz="1100" dirty="0"/>
              <a:t>Keep current version available year-to-year</a:t>
            </a:r>
          </a:p>
          <a:p>
            <a:r>
              <a:rPr lang="en-US" sz="1100" dirty="0"/>
              <a:t>Describe concepts in more detail and give examples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C71FDB7-EA46-45BC-8A56-F7436A83A5F6}" type="slidenum">
              <a:rPr lang="en-US" smtClean="0"/>
              <a:t>4</a:t>
            </a:fld>
            <a:endParaRPr lang="en-US"/>
          </a:p>
        </p:txBody>
      </p:sp>
    </p:spTree>
    <p:extLst>
      <p:ext uri="{BB962C8B-B14F-4D97-AF65-F5344CB8AC3E}">
        <p14:creationId xmlns:p14="http://schemas.microsoft.com/office/powerpoint/2010/main" val="3328921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4983" indent="-174983" defTabSz="933240">
              <a:buFont typeface="Arial" panose="020B0604020202020204" pitchFamily="34" charset="0"/>
              <a:buChar char="•"/>
            </a:pPr>
            <a:r>
              <a:rPr lang="en-US" sz="1100" dirty="0"/>
              <a:t>In 2016, NACCHO conducted a needs assessment in the field and found the most common challenges with Version 1.0 of the tool were that it is </a:t>
            </a:r>
          </a:p>
          <a:p>
            <a:pPr marL="641603" lvl="1" indent="-174983" defTabSz="933240">
              <a:buFont typeface="Arial" panose="020B0604020202020204" pitchFamily="34" charset="0"/>
              <a:buChar char="•"/>
            </a:pPr>
            <a:r>
              <a:rPr lang="en-US" sz="1100" dirty="0"/>
              <a:t>too long, </a:t>
            </a:r>
          </a:p>
          <a:p>
            <a:pPr marL="641603" lvl="1" indent="-174983" defTabSz="933240">
              <a:buFont typeface="Arial" panose="020B0604020202020204" pitchFamily="34" charset="0"/>
              <a:buChar char="•"/>
            </a:pPr>
            <a:r>
              <a:rPr lang="en-US" sz="1100" dirty="0"/>
              <a:t>there is too much jargon and/or a need for clearer language</a:t>
            </a:r>
          </a:p>
          <a:p>
            <a:pPr marL="641603" lvl="1" indent="-174983" defTabSz="933240">
              <a:buFont typeface="Arial" panose="020B0604020202020204" pitchFamily="34" charset="0"/>
              <a:buChar char="•"/>
            </a:pPr>
            <a:r>
              <a:rPr lang="en-US" sz="1100" dirty="0"/>
              <a:t>Need for separate versions for leadership and staff</a:t>
            </a:r>
          </a:p>
          <a:p>
            <a:pPr marL="174983" indent="-174983" defTabSz="933240">
              <a:buFont typeface="Arial" panose="020B0604020202020204" pitchFamily="34" charset="0"/>
              <a:buChar char="•"/>
            </a:pPr>
            <a:endParaRPr lang="en-US" sz="1100" dirty="0"/>
          </a:p>
          <a:p>
            <a:pPr marL="174983" indent="-174983" defTabSz="933240">
              <a:buFont typeface="Arial" panose="020B0604020202020204" pitchFamily="34" charset="0"/>
              <a:buChar char="•"/>
            </a:pPr>
            <a:r>
              <a:rPr lang="en-US" sz="1100" dirty="0"/>
              <a:t>In response, NACCHO in 2018 completed a process to create a Version 2.0 which address much of this feedback. </a:t>
            </a:r>
          </a:p>
          <a:p>
            <a:pPr marL="174983" indent="-174983" defTabSz="933240">
              <a:buFont typeface="Arial" panose="020B0604020202020204" pitchFamily="34" charset="0"/>
              <a:buChar char="•"/>
            </a:pPr>
            <a:r>
              <a:rPr lang="en-US" sz="1100" dirty="0"/>
              <a:t>Our process included running some statistics on a data set from the Version 1.0 to help eliminate items with little response value.</a:t>
            </a:r>
          </a:p>
          <a:p>
            <a:pPr marL="174983" indent="-174983" defTabSz="933240">
              <a:buFont typeface="Arial" panose="020B0604020202020204" pitchFamily="34" charset="0"/>
              <a:buChar char="•"/>
            </a:pPr>
            <a:r>
              <a:rPr lang="en-US" sz="1100" dirty="0"/>
              <a:t>NACCHO staff also conducted a thorough manual review to eliminate redundancies and review all language for clarity and jargon</a:t>
            </a:r>
          </a:p>
          <a:p>
            <a:pPr marL="174983" indent="-174983" defTabSz="933240">
              <a:buFont typeface="Arial" panose="020B0604020202020204" pitchFamily="34" charset="0"/>
              <a:buChar char="•"/>
            </a:pPr>
            <a:r>
              <a:rPr lang="en-US" sz="1100" dirty="0"/>
              <a:t>Version 1.0 was also </a:t>
            </a:r>
            <a:r>
              <a:rPr lang="en-US" sz="1100" dirty="0" err="1"/>
              <a:t>crosswalked</a:t>
            </a:r>
            <a:r>
              <a:rPr lang="en-US" sz="1100" dirty="0"/>
              <a:t> with similar frameworks to help us prioritize which items to maintain and which to discard. Priority was giving to </a:t>
            </a:r>
          </a:p>
          <a:p>
            <a:pPr marL="641603" lvl="1" indent="-174983" defTabSz="933240">
              <a:buFont typeface="Arial" panose="020B0604020202020204" pitchFamily="34" charset="0"/>
              <a:buChar char="•"/>
            </a:pPr>
            <a:r>
              <a:rPr lang="en-US" sz="1100" dirty="0"/>
              <a:t>the Baldrige framework as it is a very similar framework and broadly accepted in the field and other </a:t>
            </a:r>
            <a:r>
              <a:rPr lang="en-US" sz="1100" dirty="0" err="1"/>
              <a:t>industruies</a:t>
            </a:r>
            <a:r>
              <a:rPr lang="en-US" sz="1100" dirty="0"/>
              <a:t>; </a:t>
            </a:r>
          </a:p>
          <a:p>
            <a:pPr marL="641603" lvl="1" indent="-174983" defTabSz="933240">
              <a:buFont typeface="Arial" panose="020B0604020202020204" pitchFamily="34" charset="0"/>
              <a:buChar char="•"/>
            </a:pPr>
            <a:r>
              <a:rPr lang="en-US" sz="1100" dirty="0"/>
              <a:t>the PHAB standards and measures, making sure all Domain 9 measures are addressed in the SAT; </a:t>
            </a:r>
          </a:p>
          <a:p>
            <a:pPr marL="641603" lvl="1" indent="-174983" defTabSz="933240">
              <a:buFont typeface="Arial" panose="020B0604020202020204" pitchFamily="34" charset="0"/>
              <a:buChar char="•"/>
            </a:pPr>
            <a:r>
              <a:rPr lang="en-US" sz="1100" dirty="0"/>
              <a:t>and the Turning Point PM self-assessment – this was important b/c PM is an essential component to having a culture of quality and we wanted to be intentional about making sure this SAT served as both a QI and PM instrument – eliminating the need to conduct two separate assessments. </a:t>
            </a:r>
          </a:p>
          <a:p>
            <a:pPr marL="641603" lvl="1" indent="-174983" defTabSz="933240">
              <a:buFont typeface="Arial" panose="020B0604020202020204" pitchFamily="34" charset="0"/>
              <a:buChar char="•"/>
            </a:pPr>
            <a:endParaRPr lang="en-US" sz="1100" dirty="0"/>
          </a:p>
          <a:p>
            <a:pPr marL="174983" indent="-174983" defTabSz="933240">
              <a:buFont typeface="Arial" panose="020B0604020202020204" pitchFamily="34" charset="0"/>
              <a:buChar char="•"/>
            </a:pPr>
            <a:r>
              <a:rPr lang="en-US" sz="1100" dirty="0"/>
              <a:t>We then vetted the revised instrument with two expert and practitioner committees </a:t>
            </a:r>
          </a:p>
          <a:p>
            <a:pPr marL="174983" indent="-174983" defTabSz="933240">
              <a:buFont typeface="Arial" panose="020B0604020202020204" pitchFamily="34" charset="0"/>
              <a:buChar char="•"/>
            </a:pPr>
            <a:r>
              <a:rPr lang="en-US" sz="1100" dirty="0"/>
              <a:t>Pilot tested – where the field was able to take the revised instrument and offer any additional feedback.</a:t>
            </a:r>
          </a:p>
          <a:p>
            <a:pPr defTabSz="933240"/>
            <a:endParaRPr lang="en-US" sz="1100" dirty="0"/>
          </a:p>
          <a:p>
            <a:pPr marL="174983" indent="-174983" defTabSz="933240">
              <a:buFont typeface="Arial" panose="020B0604020202020204" pitchFamily="34" charset="0"/>
              <a:buChar cha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baseline="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C71FDB7-EA46-45BC-8A56-F7436A83A5F6}" type="slidenum">
              <a:rPr lang="en-US" smtClean="0"/>
              <a:t>5</a:t>
            </a:fld>
            <a:endParaRPr lang="en-US"/>
          </a:p>
        </p:txBody>
      </p:sp>
    </p:spTree>
    <p:extLst>
      <p:ext uri="{BB962C8B-B14F-4D97-AF65-F5344CB8AC3E}">
        <p14:creationId xmlns:p14="http://schemas.microsoft.com/office/powerpoint/2010/main" val="615693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6C01EEA2-8B58-4F63-9B45-69EBD2630CAE}"/>
              </a:ext>
            </a:extLst>
          </p:cNvPr>
          <p:cNvSpPr>
            <a:spLocks noGrp="1"/>
          </p:cNvSpPr>
          <p:nvPr>
            <p:ph type="body" idx="1"/>
          </p:nvPr>
        </p:nvSpPr>
        <p:spPr/>
        <p:txBody>
          <a:bodyPr/>
          <a:lstStyle/>
          <a:p>
            <a:r>
              <a:rPr lang="en-US" dirty="0"/>
              <a:t>You can see on the slide here a screenshot of the tool structure. Those of you familiar with Version 1.0 will note that the overall structure of the revised version is very similar to the original. </a:t>
            </a:r>
          </a:p>
          <a:p>
            <a:r>
              <a:rPr lang="en-US" dirty="0"/>
              <a:t>I did want to provide a quick overview of the changes presented in the V2.0: </a:t>
            </a:r>
          </a:p>
          <a:p>
            <a:endParaRPr lang="en-US" dirty="0"/>
          </a:p>
          <a:p>
            <a:pPr marL="174983" indent="-174983">
              <a:buFont typeface="Arial" panose="020B0604020202020204" pitchFamily="34" charset="0"/>
              <a:buChar char="•"/>
            </a:pPr>
            <a:r>
              <a:rPr lang="en-US" b="1" dirty="0"/>
              <a:t>Length</a:t>
            </a:r>
            <a:r>
              <a:rPr lang="en-US" dirty="0"/>
              <a:t>: Significantly reduced the number of diagnostic questions from 220 to 59. I want to emphasis that we were deliberate about maintaining the breadth of concepts that were included in the original version to ensure that Version 2.0 is still comprehensive. </a:t>
            </a:r>
          </a:p>
          <a:p>
            <a:pPr marL="174983" indent="-174983">
              <a:buFont typeface="Arial" panose="020B0604020202020204" pitchFamily="34" charset="0"/>
              <a:buChar char="•"/>
            </a:pPr>
            <a:r>
              <a:rPr lang="en-US" b="1" dirty="0"/>
              <a:t>Language:</a:t>
            </a:r>
            <a:r>
              <a:rPr lang="en-US" dirty="0"/>
              <a:t> Simplified language and reduced jargon </a:t>
            </a:r>
          </a:p>
          <a:p>
            <a:pPr marL="174983" indent="-174983">
              <a:buFont typeface="Arial" panose="020B0604020202020204" pitchFamily="34" charset="0"/>
              <a:buChar char="•"/>
            </a:pPr>
            <a:r>
              <a:rPr lang="en-US" b="1" dirty="0"/>
              <a:t>Staff Version</a:t>
            </a:r>
            <a:r>
              <a:rPr lang="en-US" dirty="0"/>
              <a:t>: We now also offer a leadership version and shorter staff version of the SAT. There are some items in the full assessment that are not relevant to all staff or that general staff would not be best position to respond to. The staff version includes 27 items from the leadership version, most relevant to all staff. </a:t>
            </a:r>
          </a:p>
          <a:p>
            <a:pPr marL="174983" indent="-174983">
              <a:buFont typeface="Arial" panose="020B0604020202020204" pitchFamily="34" charset="0"/>
              <a:buChar char="•"/>
            </a:pPr>
            <a:r>
              <a:rPr lang="en-US" dirty="0"/>
              <a:t>Scoring scale: We revised the scoring scale which I’ll discuss more in a moment</a:t>
            </a:r>
          </a:p>
          <a:p>
            <a:pPr marL="174983" indent="-174983">
              <a:buFont typeface="Arial" panose="020B0604020202020204" pitchFamily="34" charset="0"/>
              <a:buChar char="•"/>
            </a:pPr>
            <a:r>
              <a:rPr lang="en-US" b="1" dirty="0"/>
              <a:t>Discussion questions</a:t>
            </a:r>
            <a:r>
              <a:rPr lang="en-US" dirty="0"/>
              <a:t>: we find one of the most valuable aspects of completing this tool are the discussions that generate from doing the assessment. In every section of the leadership instrument, we have added some suggested discussion questions to facilitate the scoring process. </a:t>
            </a:r>
          </a:p>
          <a:p>
            <a:pPr marL="174983" indent="-174983">
              <a:buFont typeface="Arial" panose="020B0604020202020204" pitchFamily="34" charset="0"/>
              <a:buChar char="•"/>
            </a:pPr>
            <a:r>
              <a:rPr lang="en-US" b="1" dirty="0"/>
              <a:t>Scoring spreadsheet</a:t>
            </a:r>
            <a:r>
              <a:rPr lang="en-US" dirty="0"/>
              <a:t>: revised to incorporate a leadership and staff score. </a:t>
            </a:r>
          </a:p>
          <a:p>
            <a:pPr marL="174983" indent="-174983">
              <a:buFont typeface="Arial" panose="020B0604020202020204" pitchFamily="34" charset="0"/>
              <a:buChar char="•"/>
            </a:pPr>
            <a:endParaRPr lang="en-US" dirty="0"/>
          </a:p>
          <a:p>
            <a:pPr marL="174983" indent="-174983">
              <a:buFont typeface="Arial" panose="020B0604020202020204" pitchFamily="34" charset="0"/>
              <a:buChar char="•"/>
            </a:pPr>
            <a:endParaRPr lang="en-US" dirty="0"/>
          </a:p>
          <a:p>
            <a:r>
              <a:rPr lang="en-US" dirty="0"/>
              <a:t>Next, I’m going to walk through some high level steps and considerations when using these materials….</a:t>
            </a: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72AD70AD-9BEB-46D4-BA55-C28EFABFF49F}"/>
              </a:ext>
            </a:extLst>
          </p:cNvPr>
          <p:cNvSpPr>
            <a:spLocks noGrp="1"/>
          </p:cNvSpPr>
          <p:nvPr>
            <p:ph type="body" idx="1"/>
          </p:nvPr>
        </p:nvSpPr>
        <p:spPr/>
        <p:txBody>
          <a:bodyPr/>
          <a:lstStyle/>
          <a:p>
            <a:r>
              <a:rPr lang="en-US" dirty="0"/>
              <a:t>Step 1 is obviously to administer the assessment but I’ll point out some key considerations when designing the process; </a:t>
            </a:r>
          </a:p>
          <a:p>
            <a:endParaRPr lang="en-US" dirty="0"/>
          </a:p>
          <a:p>
            <a:pPr marL="174983" indent="-174983">
              <a:buFont typeface="Arial" panose="020B0604020202020204" pitchFamily="34" charset="0"/>
              <a:buChar char="•"/>
            </a:pPr>
            <a:r>
              <a:rPr lang="en-US" dirty="0"/>
              <a:t>First, we highly recommend that orient all staff to the QI SAT. NACCHO offers a canned PowerPoint with content, talking points, and facilitator instructions which you can use to tailor the slides to your agency needs. The PPT walks through the concepts presented in the QI SAT, guidance around scale interpretation, and suggestions for orienting staff to the assessment process. This is an important step in the process to increase both the validity and inter-rater reliability of your data. </a:t>
            </a:r>
          </a:p>
          <a:p>
            <a:pPr marL="174983" indent="-174983">
              <a:buFont typeface="Arial" panose="020B0604020202020204" pitchFamily="34" charset="0"/>
              <a:buChar char="•"/>
            </a:pPr>
            <a:r>
              <a:rPr lang="en-US" dirty="0"/>
              <a:t>We also strongly suggest administering both the leadership assessment and staff assessment. </a:t>
            </a:r>
          </a:p>
          <a:p>
            <a:pPr marL="174983" indent="-174983">
              <a:buFont typeface="Arial" panose="020B0604020202020204" pitchFamily="34" charset="0"/>
              <a:buChar char="•"/>
            </a:pPr>
            <a:r>
              <a:rPr lang="en-US" dirty="0"/>
              <a:t>For the leadership assessment, [</a:t>
            </a:r>
            <a:r>
              <a:rPr lang="en-US" i="1" dirty="0"/>
              <a:t>talk through the slide bullets</a:t>
            </a:r>
            <a:r>
              <a:rPr lang="en-US" dirty="0"/>
              <a:t>]</a:t>
            </a:r>
          </a:p>
          <a:p>
            <a:pPr marL="174983" indent="-174983">
              <a:buFont typeface="Arial" panose="020B0604020202020204" pitchFamily="34" charset="0"/>
              <a:buChar char="•"/>
            </a:pPr>
            <a:r>
              <a:rPr lang="en-US" dirty="0"/>
              <a:t>For the staff assessment, [</a:t>
            </a:r>
            <a:r>
              <a:rPr lang="en-US" i="1" dirty="0"/>
              <a:t>talk through the slide bullets</a:t>
            </a:r>
            <a:r>
              <a:rPr lang="en-US" dirty="0"/>
              <a:t>] </a:t>
            </a:r>
          </a:p>
          <a:p>
            <a:pPr marL="174983" indent="-174983">
              <a:buFont typeface="Arial" panose="020B0604020202020204" pitchFamily="34" charset="0"/>
              <a:buChar char="•"/>
            </a:pPr>
            <a:r>
              <a:rPr lang="en-US" dirty="0"/>
              <a:t>NACCHO offers a QI SAT facilitator’s guide which provides more detailed guidance around designing your assessment process. </a:t>
            </a:r>
          </a:p>
        </p:txBody>
      </p:sp>
    </p:spTree>
    <p:extLst>
      <p:ext uri="{BB962C8B-B14F-4D97-AF65-F5344CB8AC3E}">
        <p14:creationId xmlns:p14="http://schemas.microsoft.com/office/powerpoint/2010/main" val="3489412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FF005EA0-CEC5-4485-8024-1CF2A7842092}"/>
              </a:ext>
            </a:extLst>
          </p:cNvPr>
          <p:cNvSpPr>
            <a:spLocks noGrp="1"/>
          </p:cNvSpPr>
          <p:nvPr>
            <p:ph type="body" idx="1"/>
          </p:nvPr>
        </p:nvSpPr>
        <p:spPr/>
        <p:txBody>
          <a:bodyPr/>
          <a:lstStyle/>
          <a:p>
            <a:pPr marL="174983" indent="-174983">
              <a:buFont typeface="Arial" panose="020B0604020202020204" pitchFamily="34" charset="0"/>
              <a:buChar char="•"/>
            </a:pPr>
            <a:r>
              <a:rPr lang="en-US" dirty="0"/>
              <a:t>For the leadership assessment, we revised the scoring scale from what was previously a 6 point Likert agreement scale to what you see on the slide. </a:t>
            </a:r>
          </a:p>
          <a:p>
            <a:pPr marL="174983" indent="-174983">
              <a:buFont typeface="Arial" panose="020B0604020202020204" pitchFamily="34" charset="0"/>
              <a:buChar char="•"/>
            </a:pPr>
            <a:r>
              <a:rPr lang="en-US" dirty="0"/>
              <a:t>The agreement scale was challenging for the field as many organizations found that the degree of QI maturity varied across departments. </a:t>
            </a:r>
          </a:p>
          <a:p>
            <a:pPr marL="174983" indent="-174983">
              <a:buFont typeface="Arial" panose="020B0604020202020204" pitchFamily="34" charset="0"/>
              <a:buChar char="•"/>
            </a:pPr>
            <a:r>
              <a:rPr lang="en-US" dirty="0"/>
              <a:t>This revised scale intends to measure two constructs, the formality of QI activities and the spread across the organization. </a:t>
            </a:r>
          </a:p>
          <a:p>
            <a:pPr marL="174983" indent="-174983">
              <a:buFont typeface="Arial" panose="020B0604020202020204" pitchFamily="34" charset="0"/>
              <a:buChar char="•"/>
            </a:pPr>
            <a:r>
              <a:rPr lang="en-US" dirty="0"/>
              <a:t>Again, when taking the assessment, leaders should score each item based on how they feel the agency is doing as a whole. </a:t>
            </a:r>
          </a:p>
          <a:p>
            <a:endParaRPr lang="en-US" dirty="0"/>
          </a:p>
        </p:txBody>
      </p:sp>
    </p:spTree>
    <p:extLst>
      <p:ext uri="{BB962C8B-B14F-4D97-AF65-F5344CB8AC3E}">
        <p14:creationId xmlns:p14="http://schemas.microsoft.com/office/powerpoint/2010/main" val="2352714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0208BF12-561C-4023-8A5B-69EF4CE47879}"/>
              </a:ext>
            </a:extLst>
          </p:cNvPr>
          <p:cNvSpPr>
            <a:spLocks noGrp="1"/>
          </p:cNvSpPr>
          <p:nvPr>
            <p:ph type="body" idx="1"/>
          </p:nvPr>
        </p:nvSpPr>
        <p:spPr/>
        <p:txBody>
          <a:bodyPr/>
          <a:lstStyle/>
          <a:p>
            <a:pPr marL="174983" indent="-174983">
              <a:buFont typeface="Arial" panose="020B0604020202020204" pitchFamily="34" charset="0"/>
              <a:buChar char="•"/>
            </a:pPr>
            <a:r>
              <a:rPr lang="en-US" dirty="0"/>
              <a:t>We have maintained the 6-point agreement scale for the staff assessment. In contrast to the leaders, staff should respond to the assessment based on how they feel from the perspective of their direct work team as general staff would not necessarily be able to respond from an agency-wide perspective. </a:t>
            </a:r>
          </a:p>
          <a:p>
            <a:pPr marL="174983" indent="-174983">
              <a:buFont typeface="Arial" panose="020B0604020202020204" pitchFamily="34" charset="0"/>
              <a:buChar char="•"/>
            </a:pPr>
            <a:r>
              <a:rPr lang="en-US" dirty="0"/>
              <a:t>Again, it is important to provide guidance to staff on scoring and scale interpretation prior to administering the tool </a:t>
            </a:r>
          </a:p>
        </p:txBody>
      </p:sp>
    </p:spTree>
    <p:extLst>
      <p:ext uri="{BB962C8B-B14F-4D97-AF65-F5344CB8AC3E}">
        <p14:creationId xmlns:p14="http://schemas.microsoft.com/office/powerpoint/2010/main" val="792042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6616DB-7756-4193-9471-136E1E5B0F99}"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1914466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6616DB-7756-4193-9471-136E1E5B0F99}"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3845693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6616DB-7756-4193-9471-136E1E5B0F99}"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3552436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6616DB-7756-4193-9471-136E1E5B0F99}"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1477778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76616DB-7756-4193-9471-136E1E5B0F99}"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3476049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6616DB-7756-4193-9471-136E1E5B0F99}"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3551817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6616DB-7756-4193-9471-136E1E5B0F99}" type="datetimeFigureOut">
              <a:rPr lang="en-US" smtClean="0"/>
              <a:t>12/13/2018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1047312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6616DB-7756-4193-9471-136E1E5B0F99}" type="datetimeFigureOut">
              <a:rPr lang="en-US" smtClean="0"/>
              <a:t>12/13/2018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2084942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6616DB-7756-4193-9471-136E1E5B0F99}" type="datetimeFigureOut">
              <a:rPr lang="en-US" smtClean="0"/>
              <a:t>12/13/2018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3002558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76616DB-7756-4193-9471-136E1E5B0F99}"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3823670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76616DB-7756-4193-9471-136E1E5B0F99}"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F6846-5492-406D-BCF4-B9E3E7D69870}" type="slidenum">
              <a:rPr lang="en-US" smtClean="0"/>
              <a:t>‹#›</a:t>
            </a:fld>
            <a:endParaRPr lang="en-US"/>
          </a:p>
        </p:txBody>
      </p:sp>
    </p:spTree>
    <p:extLst>
      <p:ext uri="{BB962C8B-B14F-4D97-AF65-F5344CB8AC3E}">
        <p14:creationId xmlns:p14="http://schemas.microsoft.com/office/powerpoint/2010/main" val="532255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6616DB-7756-4193-9471-136E1E5B0F99}" type="datetimeFigureOut">
              <a:rPr lang="en-US" smtClean="0"/>
              <a:t>12/13/2018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F6846-5492-406D-BCF4-B9E3E7D69870}" type="slidenum">
              <a:rPr lang="en-US" smtClean="0"/>
              <a:t>‹#›</a:t>
            </a:fld>
            <a:endParaRPr lang="en-US"/>
          </a:p>
        </p:txBody>
      </p:sp>
    </p:spTree>
    <p:extLst>
      <p:ext uri="{BB962C8B-B14F-4D97-AF65-F5344CB8AC3E}">
        <p14:creationId xmlns:p14="http://schemas.microsoft.com/office/powerpoint/2010/main" val="294184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mailto:pverma@naccho.org"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qiroadmap.org/?wpfb_dl=7"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naccho.org/pi"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hyperlink" Target="http://www.naccho.org/pi"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mailto:accreditprep@naccho.org" TargetMode="External"/><Relationship Id="rId5" Type="http://schemas.openxmlformats.org/officeDocument/2006/relationships/hyperlink" Target="http://www.qiroadmap.org/assess" TargetMode="External"/><Relationship Id="rId4" Type="http://schemas.openxmlformats.org/officeDocument/2006/relationships/hyperlink" Target="http://www.qiroadmap.or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pverma@naccho.org"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mailto:pverma@naccho.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jpg"/><Relationship Id="rId7" Type="http://schemas.openxmlformats.org/officeDocument/2006/relationships/diagramQuickStyle" Target="../diagrams/quickStyle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hyperlink" Target="http://www.qiroadmap.org/" TargetMode="External"/><Relationship Id="rId4" Type="http://schemas.openxmlformats.org/officeDocument/2006/relationships/image" Target="../media/image4.jpeg"/><Relationship Id="rId9" Type="http://schemas.microsoft.com/office/2007/relationships/diagramDrawing" Target="../diagrams/drawing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
        <p:nvSpPr>
          <p:cNvPr id="5" name="Rectangle 4"/>
          <p:cNvSpPr/>
          <p:nvPr/>
        </p:nvSpPr>
        <p:spPr>
          <a:xfrm>
            <a:off x="-1" y="857250"/>
            <a:ext cx="9144000" cy="5143500"/>
          </a:xfrm>
          <a:prstGeom prst="rect">
            <a:avLst/>
          </a:prstGeom>
          <a:solidFill>
            <a:srgbClr val="008B99">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le 5"/>
          <p:cNvSpPr/>
          <p:nvPr/>
        </p:nvSpPr>
        <p:spPr>
          <a:xfrm>
            <a:off x="0" y="4436690"/>
            <a:ext cx="9144000" cy="24514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Box 7"/>
          <p:cNvSpPr txBox="1"/>
          <p:nvPr/>
        </p:nvSpPr>
        <p:spPr>
          <a:xfrm>
            <a:off x="1001485" y="1079905"/>
            <a:ext cx="7141028" cy="3070071"/>
          </a:xfrm>
          <a:prstGeom prst="rect">
            <a:avLst/>
          </a:prstGeom>
          <a:noFill/>
        </p:spPr>
        <p:txBody>
          <a:bodyPr wrap="square" rtlCol="0">
            <a:spAutoFit/>
          </a:bodyPr>
          <a:lstStyle/>
          <a:p>
            <a:pPr algn="ctr"/>
            <a:r>
              <a:rPr lang="en-US" sz="3600" b="1" dirty="0">
                <a:solidFill>
                  <a:schemeClr val="bg1"/>
                </a:solidFill>
                <a:cs typeface="Arial" panose="020B0604020202020204" pitchFamily="34" charset="0"/>
              </a:rPr>
              <a:t>NACCHO’s Organizational Culture of Quality Self-Assessment Tool Version 2.0 (QI SAT V2.0)</a:t>
            </a:r>
          </a:p>
          <a:p>
            <a:pPr algn="ctr"/>
            <a:endParaRPr lang="en-US" sz="3600" b="1" dirty="0">
              <a:solidFill>
                <a:schemeClr val="bg1"/>
              </a:solidFill>
              <a:latin typeface="+mj-lt"/>
              <a:cs typeface="Arial" panose="020B0604020202020204" pitchFamily="34" charset="0"/>
            </a:endParaRPr>
          </a:p>
          <a:p>
            <a:pPr algn="ctr"/>
            <a:r>
              <a:rPr lang="en-US" sz="3600" b="1" dirty="0">
                <a:solidFill>
                  <a:schemeClr val="bg1"/>
                </a:solidFill>
                <a:latin typeface="+mj-lt"/>
                <a:cs typeface="Arial" panose="020B0604020202020204" pitchFamily="34" charset="0"/>
              </a:rPr>
              <a:t>December 13, 2018</a:t>
            </a:r>
          </a:p>
          <a:p>
            <a:pPr algn="ctr"/>
            <a:endParaRPr lang="en-US" sz="1350" b="1" dirty="0">
              <a:solidFill>
                <a:schemeClr val="bg1"/>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93706" y="5873511"/>
            <a:ext cx="2079296" cy="555864"/>
          </a:xfrm>
          <a:prstGeom prst="rect">
            <a:avLst/>
          </a:prstGeom>
        </p:spPr>
      </p:pic>
      <p:sp>
        <p:nvSpPr>
          <p:cNvPr id="2" name="TextBox 1">
            <a:extLst>
              <a:ext uri="{FF2B5EF4-FFF2-40B4-BE49-F238E27FC236}">
                <a16:creationId xmlns:a16="http://schemas.microsoft.com/office/drawing/2014/main" id="{7A9D08C9-F107-45D1-88A4-38E79CB2FFA3}"/>
              </a:ext>
            </a:extLst>
          </p:cNvPr>
          <p:cNvSpPr txBox="1"/>
          <p:nvPr/>
        </p:nvSpPr>
        <p:spPr>
          <a:xfrm>
            <a:off x="378488" y="4943778"/>
            <a:ext cx="4444722" cy="1200329"/>
          </a:xfrm>
          <a:prstGeom prst="rect">
            <a:avLst/>
          </a:prstGeom>
          <a:noFill/>
        </p:spPr>
        <p:txBody>
          <a:bodyPr wrap="square" rtlCol="0">
            <a:spAutoFit/>
          </a:bodyPr>
          <a:lstStyle/>
          <a:p>
            <a:r>
              <a:rPr lang="en-US" dirty="0"/>
              <a:t>Pooja Verma, MPH</a:t>
            </a:r>
          </a:p>
          <a:p>
            <a:r>
              <a:rPr lang="en-US" dirty="0"/>
              <a:t>Lead Analyst, Performance Improvement</a:t>
            </a:r>
          </a:p>
          <a:p>
            <a:r>
              <a:rPr lang="en-US" dirty="0"/>
              <a:t>NACCHO</a:t>
            </a:r>
          </a:p>
          <a:p>
            <a:r>
              <a:rPr lang="en-US" dirty="0">
                <a:hlinkClick r:id="rId5"/>
              </a:rPr>
              <a:t>pverma@naccho.org</a:t>
            </a:r>
            <a:r>
              <a:rPr lang="en-US" dirty="0"/>
              <a:t> </a:t>
            </a:r>
          </a:p>
        </p:txBody>
      </p:sp>
    </p:spTree>
    <p:extLst>
      <p:ext uri="{BB962C8B-B14F-4D97-AF65-F5344CB8AC3E}">
        <p14:creationId xmlns:p14="http://schemas.microsoft.com/office/powerpoint/2010/main" val="631067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04808"/>
            <a:ext cx="9144000" cy="1164431"/>
          </a:xfrm>
          <a:prstGeom prst="rect">
            <a:avLst/>
          </a:prstGeom>
        </p:spPr>
      </p:pic>
      <p:sp>
        <p:nvSpPr>
          <p:cNvPr id="23" name="TextBox 22"/>
          <p:cNvSpPr txBox="1"/>
          <p:nvPr/>
        </p:nvSpPr>
        <p:spPr>
          <a:xfrm>
            <a:off x="238811" y="563857"/>
            <a:ext cx="8218205" cy="646331"/>
          </a:xfrm>
          <a:prstGeom prst="rect">
            <a:avLst/>
          </a:prstGeom>
          <a:noFill/>
        </p:spPr>
        <p:txBody>
          <a:bodyPr wrap="square" rtlCol="0">
            <a:spAutoFit/>
          </a:bodyPr>
          <a:lstStyle/>
          <a:p>
            <a:r>
              <a:rPr lang="en-US" sz="3600" b="1" dirty="0">
                <a:solidFill>
                  <a:schemeClr val="bg1"/>
                </a:solidFill>
              </a:rPr>
              <a:t>Step 2: Scoring</a:t>
            </a:r>
          </a:p>
        </p:txBody>
      </p:sp>
      <p:graphicFrame>
        <p:nvGraphicFramePr>
          <p:cNvPr id="3" name="Table 2">
            <a:extLst>
              <a:ext uri="{FF2B5EF4-FFF2-40B4-BE49-F238E27FC236}">
                <a16:creationId xmlns:a16="http://schemas.microsoft.com/office/drawing/2014/main" id="{31077530-6C45-430D-9271-A6619001CDA1}"/>
              </a:ext>
            </a:extLst>
          </p:cNvPr>
          <p:cNvGraphicFramePr>
            <a:graphicFrameLocks noGrp="1"/>
          </p:cNvGraphicFramePr>
          <p:nvPr>
            <p:extLst>
              <p:ext uri="{D42A27DB-BD31-4B8C-83A1-F6EECF244321}">
                <p14:modId xmlns:p14="http://schemas.microsoft.com/office/powerpoint/2010/main" val="1493570809"/>
              </p:ext>
            </p:extLst>
          </p:nvPr>
        </p:nvGraphicFramePr>
        <p:xfrm>
          <a:off x="0" y="1728287"/>
          <a:ext cx="9144001" cy="4824906"/>
        </p:xfrm>
        <a:graphic>
          <a:graphicData uri="http://schemas.openxmlformats.org/drawingml/2006/table">
            <a:tbl>
              <a:tblPr/>
              <a:tblGrid>
                <a:gridCol w="1240821">
                  <a:extLst>
                    <a:ext uri="{9D8B030D-6E8A-4147-A177-3AD203B41FA5}">
                      <a16:colId xmlns:a16="http://schemas.microsoft.com/office/drawing/2014/main" val="3957942806"/>
                    </a:ext>
                  </a:extLst>
                </a:gridCol>
                <a:gridCol w="1240821">
                  <a:extLst>
                    <a:ext uri="{9D8B030D-6E8A-4147-A177-3AD203B41FA5}">
                      <a16:colId xmlns:a16="http://schemas.microsoft.com/office/drawing/2014/main" val="288106669"/>
                    </a:ext>
                  </a:extLst>
                </a:gridCol>
                <a:gridCol w="573409">
                  <a:extLst>
                    <a:ext uri="{9D8B030D-6E8A-4147-A177-3AD203B41FA5}">
                      <a16:colId xmlns:a16="http://schemas.microsoft.com/office/drawing/2014/main" val="3613857410"/>
                    </a:ext>
                  </a:extLst>
                </a:gridCol>
                <a:gridCol w="517009">
                  <a:extLst>
                    <a:ext uri="{9D8B030D-6E8A-4147-A177-3AD203B41FA5}">
                      <a16:colId xmlns:a16="http://schemas.microsoft.com/office/drawing/2014/main" val="2964103607"/>
                    </a:ext>
                  </a:extLst>
                </a:gridCol>
                <a:gridCol w="517009">
                  <a:extLst>
                    <a:ext uri="{9D8B030D-6E8A-4147-A177-3AD203B41FA5}">
                      <a16:colId xmlns:a16="http://schemas.microsoft.com/office/drawing/2014/main" val="506973196"/>
                    </a:ext>
                  </a:extLst>
                </a:gridCol>
                <a:gridCol w="754363">
                  <a:extLst>
                    <a:ext uri="{9D8B030D-6E8A-4147-A177-3AD203B41FA5}">
                      <a16:colId xmlns:a16="http://schemas.microsoft.com/office/drawing/2014/main" val="2492128593"/>
                    </a:ext>
                  </a:extLst>
                </a:gridCol>
                <a:gridCol w="2171435">
                  <a:extLst>
                    <a:ext uri="{9D8B030D-6E8A-4147-A177-3AD203B41FA5}">
                      <a16:colId xmlns:a16="http://schemas.microsoft.com/office/drawing/2014/main" val="1449707657"/>
                    </a:ext>
                  </a:extLst>
                </a:gridCol>
                <a:gridCol w="500558">
                  <a:extLst>
                    <a:ext uri="{9D8B030D-6E8A-4147-A177-3AD203B41FA5}">
                      <a16:colId xmlns:a16="http://schemas.microsoft.com/office/drawing/2014/main" val="3078634772"/>
                    </a:ext>
                  </a:extLst>
                </a:gridCol>
                <a:gridCol w="1628576">
                  <a:extLst>
                    <a:ext uri="{9D8B030D-6E8A-4147-A177-3AD203B41FA5}">
                      <a16:colId xmlns:a16="http://schemas.microsoft.com/office/drawing/2014/main" val="3617168012"/>
                    </a:ext>
                  </a:extLst>
                </a:gridCol>
              </a:tblGrid>
              <a:tr h="1349309">
                <a:tc>
                  <a:txBody>
                    <a:bodyPr/>
                    <a:lstStyle/>
                    <a:p>
                      <a:pPr algn="ctr" fontAlgn="ctr"/>
                      <a:r>
                        <a:rPr lang="en-US" sz="1400" b="0" i="0" u="none" strike="noStrike" dirty="0">
                          <a:solidFill>
                            <a:srgbClr val="FFFFFF"/>
                          </a:solidFill>
                          <a:effectLst/>
                          <a:latin typeface="Calibri" panose="020F0502020204030204" pitchFamily="34" charset="0"/>
                        </a:rPr>
                        <a:t>FOUNDATIONAL ELEMENT</a:t>
                      </a:r>
                    </a:p>
                  </a:txBody>
                  <a:tcPr marL="6408" marR="6408" marT="640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a:solidFill>
                            <a:srgbClr val="FFFFFF"/>
                          </a:solidFill>
                          <a:effectLst/>
                          <a:latin typeface="Calibri" panose="020F0502020204030204" pitchFamily="34" charset="0"/>
                        </a:rPr>
                        <a:t>SUB-ELEMENT</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a:solidFill>
                            <a:srgbClr val="FFFFFF"/>
                          </a:solidFill>
                          <a:effectLst/>
                          <a:latin typeface="Calibri" panose="020F0502020204030204" pitchFamily="34" charset="0"/>
                        </a:rPr>
                        <a:t>SUB-ELEMENT LEADERSHIP SCORE</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dirty="0">
                          <a:solidFill>
                            <a:srgbClr val="FFFFFF"/>
                          </a:solidFill>
                          <a:effectLst/>
                          <a:latin typeface="Calibri" panose="020F0502020204030204" pitchFamily="34" charset="0"/>
                        </a:rPr>
                        <a:t>SUB-ELEMENT STAFF AVERAGES</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a:solidFill>
                            <a:srgbClr val="FFFFFF"/>
                          </a:solidFill>
                          <a:effectLst/>
                          <a:latin typeface="Calibri" panose="020F0502020204030204" pitchFamily="34" charset="0"/>
                        </a:rPr>
                        <a:t>SUB-ELEMENT  SCORE</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dirty="0">
                          <a:solidFill>
                            <a:srgbClr val="FFFFFF"/>
                          </a:solidFill>
                          <a:effectLst/>
                          <a:latin typeface="Calibri" panose="020F0502020204030204" pitchFamily="34" charset="0"/>
                        </a:rPr>
                        <a:t>FOUNDATIONAL ELEMENT SCORE</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dirty="0">
                          <a:solidFill>
                            <a:srgbClr val="FFFFFF"/>
                          </a:solidFill>
                          <a:effectLst/>
                          <a:latin typeface="Calibri" panose="020F0502020204030204" pitchFamily="34" charset="0"/>
                        </a:rPr>
                        <a:t>SELECTED TRANSITION STRATEGIES TO IMPLEMENT DURING THIS PLANNING CYCLE</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dirty="0">
                          <a:solidFill>
                            <a:srgbClr val="FFFFFF"/>
                          </a:solidFill>
                          <a:effectLst/>
                          <a:latin typeface="Calibri" panose="020F0502020204030204" pitchFamily="34" charset="0"/>
                        </a:rPr>
                        <a:t>STRATEGY PRIORITY LEVEL</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B99"/>
                    </a:solidFill>
                  </a:tcPr>
                </a:tc>
                <a:tc>
                  <a:txBody>
                    <a:bodyPr/>
                    <a:lstStyle/>
                    <a:p>
                      <a:pPr algn="ctr" fontAlgn="ctr"/>
                      <a:r>
                        <a:rPr lang="en-US" sz="1400" b="0" i="0" u="none" strike="noStrike" dirty="0">
                          <a:solidFill>
                            <a:srgbClr val="FFFFFF"/>
                          </a:solidFill>
                          <a:effectLst/>
                          <a:latin typeface="Calibri" panose="020F0502020204030204" pitchFamily="34" charset="0"/>
                        </a:rPr>
                        <a:t>EVIDENCE SUBSTANTIATING CURRENT SCORE</a:t>
                      </a:r>
                    </a:p>
                  </a:txBody>
                  <a:tcPr marL="6408" marR="6408" marT="640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B99"/>
                    </a:solidFill>
                  </a:tcPr>
                </a:tc>
                <a:extLst>
                  <a:ext uri="{0D108BD9-81ED-4DB2-BD59-A6C34878D82A}">
                    <a16:rowId xmlns:a16="http://schemas.microsoft.com/office/drawing/2014/main" val="675439391"/>
                  </a:ext>
                </a:extLst>
              </a:tr>
              <a:tr h="346373">
                <a:tc rowSpan="6">
                  <a:txBody>
                    <a:bodyPr/>
                    <a:lstStyle/>
                    <a:p>
                      <a:pPr algn="l" fontAlgn="ctr"/>
                      <a:r>
                        <a:rPr lang="en-US" sz="1100" b="0" i="0" u="none" strike="noStrike">
                          <a:solidFill>
                            <a:srgbClr val="000000"/>
                          </a:solidFill>
                          <a:effectLst/>
                          <a:latin typeface="Calibri" panose="020F0502020204030204" pitchFamily="34" charset="0"/>
                        </a:rPr>
                        <a:t>1. Employee Empowerment</a:t>
                      </a:r>
                    </a:p>
                  </a:txBody>
                  <a:tcPr marL="6408" marR="6408" marT="640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b"/>
                      <a:r>
                        <a:rPr lang="en-US" sz="1100" b="0" i="0" u="none" strike="noStrike">
                          <a:solidFill>
                            <a:srgbClr val="000000"/>
                          </a:solidFill>
                          <a:effectLst/>
                          <a:latin typeface="Calibri" panose="020F0502020204030204" pitchFamily="34" charset="0"/>
                        </a:rPr>
                        <a:t>1.1  Enabling Performance</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1" u="none" strike="noStrike">
                          <a:solidFill>
                            <a:srgbClr val="80808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1" u="none" strike="noStrike">
                          <a:solidFill>
                            <a:srgbClr val="80808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1" u="none" strike="noStrike">
                          <a:solidFill>
                            <a:srgbClr val="80808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6">
                  <a:txBody>
                    <a:bodyPr/>
                    <a:lstStyle/>
                    <a:p>
                      <a:pPr algn="ctr" fontAlgn="ctr"/>
                      <a:r>
                        <a:rPr lang="en-US" sz="1100" b="0" i="1" u="none" strike="noStrike">
                          <a:solidFill>
                            <a:srgbClr val="808080"/>
                          </a:solidFill>
                          <a:effectLst/>
                          <a:latin typeface="Calibri" panose="020F0502020204030204" pitchFamily="34" charset="0"/>
                        </a:rPr>
                        <a:t>#DIV/0!</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A6A6A6"/>
                          </a:solidFill>
                          <a:effectLst/>
                          <a:latin typeface="Calibri" panose="020F0502020204030204" pitchFamily="34" charset="0"/>
                        </a:rPr>
                        <a:t>Document work team member roles and requirements including those of the supervisor</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A6A6A6"/>
                          </a:solidFill>
                          <a:effectLst/>
                          <a:latin typeface="Calibri" panose="020F0502020204030204" pitchFamily="34" charset="0"/>
                        </a:rPr>
                        <a:t>High</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dirty="0">
                          <a:solidFill>
                            <a:srgbClr val="A6A6A6"/>
                          </a:solidFill>
                          <a:effectLst/>
                          <a:latin typeface="Calibri" panose="020F0502020204030204" pitchFamily="34" charset="0"/>
                        </a:rPr>
                        <a:t>No formal process to document roles and responsibilities</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6543009"/>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4513778"/>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4288605"/>
                  </a:ext>
                </a:extLst>
              </a:tr>
              <a:tr h="184072">
                <a:tc vMerge="1">
                  <a:txBody>
                    <a:bodyPr/>
                    <a:lstStyle/>
                    <a:p>
                      <a:endParaRPr lang="en-US"/>
                    </a:p>
                  </a:txBody>
                  <a:tcPr/>
                </a:tc>
                <a:tc rowSpan="3">
                  <a:txBody>
                    <a:bodyPr/>
                    <a:lstStyle/>
                    <a:p>
                      <a:pPr algn="l" fontAlgn="b"/>
                      <a:r>
                        <a:rPr lang="en-US" sz="1100" b="0" i="0" u="none" strike="noStrike">
                          <a:solidFill>
                            <a:srgbClr val="000000"/>
                          </a:solidFill>
                          <a:effectLst/>
                          <a:latin typeface="Calibri" panose="020F0502020204030204" pitchFamily="34" charset="0"/>
                        </a:rPr>
                        <a:t>1.2  Knowledge, Skills and Abilities (KSAs)</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1" u="none" strike="noStrike">
                          <a:solidFill>
                            <a:srgbClr val="80808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1" u="none" strike="noStrike">
                          <a:solidFill>
                            <a:srgbClr val="80808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1" u="none" strike="noStrike">
                          <a:solidFill>
                            <a:srgbClr val="80808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7672990"/>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0096120"/>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1"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9831992"/>
                  </a:ext>
                </a:extLst>
              </a:tr>
              <a:tr h="184072">
                <a:tc rowSpan="6">
                  <a:txBody>
                    <a:bodyPr/>
                    <a:lstStyle/>
                    <a:p>
                      <a:pPr algn="l" fontAlgn="ctr"/>
                      <a:r>
                        <a:rPr lang="en-US" sz="1100" b="0" i="0" u="none" strike="noStrike">
                          <a:solidFill>
                            <a:srgbClr val="000000"/>
                          </a:solidFill>
                          <a:effectLst/>
                          <a:latin typeface="Calibri" panose="020F0502020204030204" pitchFamily="34" charset="0"/>
                        </a:rPr>
                        <a:t>2. Teamwork and Collaboration</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b"/>
                      <a:r>
                        <a:rPr lang="en-US" sz="1100" b="0" i="0" u="none" strike="noStrike">
                          <a:solidFill>
                            <a:srgbClr val="000000"/>
                          </a:solidFill>
                          <a:effectLst/>
                          <a:latin typeface="Calibri" panose="020F0502020204030204" pitchFamily="34" charset="0"/>
                        </a:rPr>
                        <a:t>2.1 Collaborative Sharing and Improvement</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6">
                  <a:txBody>
                    <a:bodyPr/>
                    <a:lstStyle/>
                    <a:p>
                      <a:pPr algn="ctr" fontAlgn="ctr"/>
                      <a:r>
                        <a:rPr lang="en-US" sz="1100" b="0" i="1" u="none" strike="noStrike">
                          <a:solidFill>
                            <a:srgbClr val="000000"/>
                          </a:solidFill>
                          <a:effectLst/>
                          <a:latin typeface="Calibri" panose="020F0502020204030204" pitchFamily="34" charset="0"/>
                        </a:rPr>
                        <a:t>#DIV/0!</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793018"/>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9607559"/>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5783724"/>
                  </a:ext>
                </a:extLst>
              </a:tr>
              <a:tr h="184072">
                <a:tc vMerge="1">
                  <a:txBody>
                    <a:bodyPr/>
                    <a:lstStyle/>
                    <a:p>
                      <a:endParaRPr lang="en-US"/>
                    </a:p>
                  </a:txBody>
                  <a:tcPr/>
                </a:tc>
                <a:tc rowSpan="3">
                  <a:txBody>
                    <a:bodyPr/>
                    <a:lstStyle/>
                    <a:p>
                      <a:pPr algn="l" fontAlgn="b"/>
                      <a:r>
                        <a:rPr lang="en-US" sz="1100" b="0" i="0" u="none" strike="noStrike">
                          <a:solidFill>
                            <a:srgbClr val="000000"/>
                          </a:solidFill>
                          <a:effectLst/>
                          <a:latin typeface="Calibri" panose="020F0502020204030204" pitchFamily="34" charset="0"/>
                        </a:rPr>
                        <a:t>2.2 QI Team Performance</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rowSpan="3">
                  <a:txBody>
                    <a:bodyPr/>
                    <a:lstStyle/>
                    <a:p>
                      <a:pPr algn="ctr" fontAlgn="b"/>
                      <a:r>
                        <a:rPr lang="en-US" sz="11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4649496"/>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7923801"/>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9709900"/>
                  </a:ext>
                </a:extLst>
              </a:tr>
              <a:tr h="184072">
                <a:tc rowSpan="6">
                  <a:txBody>
                    <a:bodyPr/>
                    <a:lstStyle/>
                    <a:p>
                      <a:pPr algn="l" fontAlgn="ctr"/>
                      <a:r>
                        <a:rPr lang="en-US" sz="1100" b="0" i="0" u="none" strike="noStrike">
                          <a:solidFill>
                            <a:srgbClr val="000000"/>
                          </a:solidFill>
                          <a:effectLst/>
                          <a:latin typeface="Calibri" panose="020F0502020204030204" pitchFamily="34" charset="0"/>
                        </a:rPr>
                        <a:t>3. Leadership</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b"/>
                      <a:r>
                        <a:rPr lang="en-US" sz="1100" b="0" i="0" u="none" strike="noStrike">
                          <a:solidFill>
                            <a:srgbClr val="000000"/>
                          </a:solidFill>
                          <a:effectLst/>
                          <a:latin typeface="Calibri" panose="020F0502020204030204" pitchFamily="34" charset="0"/>
                        </a:rPr>
                        <a:t>3.1  Culture</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6">
                  <a:txBody>
                    <a:bodyPr/>
                    <a:lstStyle/>
                    <a:p>
                      <a:pPr algn="ctr" fontAlgn="ctr"/>
                      <a:r>
                        <a:rPr lang="en-US" sz="1100" b="0" i="1" u="none" strike="noStrike" dirty="0">
                          <a:solidFill>
                            <a:srgbClr val="000000"/>
                          </a:solidFill>
                          <a:effectLst/>
                          <a:latin typeface="Calibri" panose="020F0502020204030204" pitchFamily="34" charset="0"/>
                        </a:rPr>
                        <a:t>#DIV/0!</a:t>
                      </a:r>
                    </a:p>
                  </a:txBody>
                  <a:tcPr marL="6408" marR="6408" marT="640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7929270"/>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3514565"/>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4297919"/>
                  </a:ext>
                </a:extLst>
              </a:tr>
              <a:tr h="184072">
                <a:tc vMerge="1">
                  <a:txBody>
                    <a:bodyPr/>
                    <a:lstStyle/>
                    <a:p>
                      <a:endParaRPr lang="en-US"/>
                    </a:p>
                  </a:txBody>
                  <a:tcPr/>
                </a:tc>
                <a:tc rowSpan="3">
                  <a:txBody>
                    <a:bodyPr/>
                    <a:lstStyle/>
                    <a:p>
                      <a:pPr algn="l" fontAlgn="b"/>
                      <a:r>
                        <a:rPr lang="en-US" sz="1100" b="0" i="0" u="none" strike="noStrike">
                          <a:solidFill>
                            <a:srgbClr val="000000"/>
                          </a:solidFill>
                          <a:effectLst/>
                          <a:latin typeface="Calibri" panose="020F0502020204030204" pitchFamily="34" charset="0"/>
                        </a:rPr>
                        <a:t>3.2  Resourcing and Structure</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#DIV/0!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a:solidFill>
                            <a:srgbClr val="000000"/>
                          </a:solidFill>
                          <a:effectLst/>
                          <a:latin typeface="Calibri" panose="020F0502020204030204" pitchFamily="34" charset="0"/>
                        </a:rPr>
                        <a:t>0.0</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b"/>
                      <a:r>
                        <a:rPr lang="en-US" sz="1100" b="0" i="0" u="none" strike="noStrike" dirty="0">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3402960"/>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1398189"/>
                  </a:ext>
                </a:extLst>
              </a:tr>
              <a:tr h="18407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6408" marR="6408" marT="64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1501231"/>
                  </a:ext>
                </a:extLst>
              </a:tr>
            </a:tbl>
          </a:graphicData>
        </a:graphic>
      </p:graphicFrame>
    </p:spTree>
    <p:extLst>
      <p:ext uri="{BB962C8B-B14F-4D97-AF65-F5344CB8AC3E}">
        <p14:creationId xmlns:p14="http://schemas.microsoft.com/office/powerpoint/2010/main" val="380600646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3165"/>
            <a:ext cx="9144000" cy="1164431"/>
          </a:xfrm>
          <a:prstGeom prst="rect">
            <a:avLst/>
          </a:prstGeom>
        </p:spPr>
      </p:pic>
      <p:sp>
        <p:nvSpPr>
          <p:cNvPr id="23" name="TextBox 22"/>
          <p:cNvSpPr txBox="1"/>
          <p:nvPr/>
        </p:nvSpPr>
        <p:spPr>
          <a:xfrm>
            <a:off x="238811" y="702393"/>
            <a:ext cx="8218205" cy="646331"/>
          </a:xfrm>
          <a:prstGeom prst="rect">
            <a:avLst/>
          </a:prstGeom>
          <a:noFill/>
        </p:spPr>
        <p:txBody>
          <a:bodyPr wrap="square" rtlCol="0">
            <a:spAutoFit/>
          </a:bodyPr>
          <a:lstStyle/>
          <a:p>
            <a:r>
              <a:rPr lang="en-US" sz="3600" b="1" dirty="0">
                <a:solidFill>
                  <a:schemeClr val="bg1"/>
                </a:solidFill>
              </a:rPr>
              <a:t>Step 3: Select Transition Strategies </a:t>
            </a:r>
          </a:p>
        </p:txBody>
      </p:sp>
      <p:pic>
        <p:nvPicPr>
          <p:cNvPr id="4" name="Picture 3">
            <a:extLst>
              <a:ext uri="{FF2B5EF4-FFF2-40B4-BE49-F238E27FC236}">
                <a16:creationId xmlns:a16="http://schemas.microsoft.com/office/drawing/2014/main" id="{62E471B4-9B12-48E1-A6C4-1E64D4D952C1}"/>
              </a:ext>
            </a:extLst>
          </p:cNvPr>
          <p:cNvPicPr>
            <a:picLocks noChangeAspect="1"/>
          </p:cNvPicPr>
          <p:nvPr/>
        </p:nvPicPr>
        <p:blipFill rotWithShape="1">
          <a:blip r:embed="rId4"/>
          <a:srcRect l="17935" t="19628" r="19239" b="10966"/>
          <a:stretch/>
        </p:blipFill>
        <p:spPr>
          <a:xfrm>
            <a:off x="546652" y="1737596"/>
            <a:ext cx="7910364" cy="4822230"/>
          </a:xfrm>
          <a:prstGeom prst="rect">
            <a:avLst/>
          </a:prstGeom>
        </p:spPr>
      </p:pic>
    </p:spTree>
    <p:extLst>
      <p:ext uri="{BB962C8B-B14F-4D97-AF65-F5344CB8AC3E}">
        <p14:creationId xmlns:p14="http://schemas.microsoft.com/office/powerpoint/2010/main" val="3996618105"/>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7250"/>
            <a:ext cx="9144000" cy="1164431"/>
          </a:xfrm>
          <a:prstGeom prst="rect">
            <a:avLst/>
          </a:prstGeom>
        </p:spPr>
      </p:pic>
      <p:sp>
        <p:nvSpPr>
          <p:cNvPr id="23" name="TextBox 22"/>
          <p:cNvSpPr txBox="1"/>
          <p:nvPr/>
        </p:nvSpPr>
        <p:spPr>
          <a:xfrm>
            <a:off x="203301" y="844436"/>
            <a:ext cx="8218205" cy="646331"/>
          </a:xfrm>
          <a:prstGeom prst="rect">
            <a:avLst/>
          </a:prstGeom>
          <a:noFill/>
        </p:spPr>
        <p:txBody>
          <a:bodyPr wrap="square" rtlCol="0">
            <a:spAutoFit/>
          </a:bodyPr>
          <a:lstStyle/>
          <a:p>
            <a:r>
              <a:rPr lang="en-US" sz="3600" b="1" dirty="0">
                <a:solidFill>
                  <a:schemeClr val="bg1"/>
                </a:solidFill>
              </a:rPr>
              <a:t>Step 4: Prioritize and Select Strategies </a:t>
            </a:r>
          </a:p>
        </p:txBody>
      </p:sp>
      <p:sp>
        <p:nvSpPr>
          <p:cNvPr id="11" name="TextBox 10">
            <a:extLst>
              <a:ext uri="{FF2B5EF4-FFF2-40B4-BE49-F238E27FC236}">
                <a16:creationId xmlns:a16="http://schemas.microsoft.com/office/drawing/2014/main" id="{13A41E2A-800D-480F-BE8A-678FE6AFB9CC}"/>
              </a:ext>
            </a:extLst>
          </p:cNvPr>
          <p:cNvSpPr txBox="1"/>
          <p:nvPr/>
        </p:nvSpPr>
        <p:spPr>
          <a:xfrm>
            <a:off x="805100" y="2783377"/>
            <a:ext cx="5116217" cy="2254463"/>
          </a:xfrm>
          <a:prstGeom prst="rect">
            <a:avLst/>
          </a:prstGeom>
          <a:noFill/>
        </p:spPr>
        <p:txBody>
          <a:bodyPr wrap="square" rtlCol="0">
            <a:spAutoFit/>
          </a:bodyPr>
          <a:lstStyle/>
          <a:p>
            <a:endParaRPr lang="en-US" sz="1350" dirty="0"/>
          </a:p>
          <a:p>
            <a:pPr marL="214313" indent="-214313">
              <a:buFont typeface="Arial" panose="020B0604020202020204" pitchFamily="34" charset="0"/>
              <a:buChar char="•"/>
            </a:pPr>
            <a:r>
              <a:rPr lang="en-US" sz="2000" dirty="0"/>
              <a:t>Impact </a:t>
            </a:r>
          </a:p>
          <a:p>
            <a:pPr marL="214313" indent="-214313">
              <a:buFont typeface="Arial" panose="020B0604020202020204" pitchFamily="34" charset="0"/>
              <a:buChar char="•"/>
            </a:pPr>
            <a:r>
              <a:rPr lang="en-US" sz="2000" dirty="0"/>
              <a:t>Feasibility </a:t>
            </a:r>
          </a:p>
          <a:p>
            <a:pPr marL="214313" indent="-214313">
              <a:buFont typeface="Arial" panose="020B0604020202020204" pitchFamily="34" charset="0"/>
              <a:buChar char="•"/>
            </a:pPr>
            <a:r>
              <a:rPr lang="en-US" sz="2000" dirty="0"/>
              <a:t>Leadership/staff support</a:t>
            </a:r>
          </a:p>
          <a:p>
            <a:pPr marL="214313" indent="-214313">
              <a:buFont typeface="Arial" panose="020B0604020202020204" pitchFamily="34" charset="0"/>
              <a:buChar char="•"/>
            </a:pPr>
            <a:r>
              <a:rPr lang="en-US" sz="2000" dirty="0"/>
              <a:t>Urgency</a:t>
            </a:r>
          </a:p>
          <a:p>
            <a:pPr marL="214313" indent="-214313">
              <a:buFont typeface="Arial" panose="020B0604020202020204" pitchFamily="34" charset="0"/>
              <a:buChar char="•"/>
            </a:pPr>
            <a:r>
              <a:rPr lang="en-US" sz="2000" dirty="0"/>
              <a:t>Resources  </a:t>
            </a:r>
          </a:p>
          <a:p>
            <a:pPr marL="671513" lvl="1" indent="-214313">
              <a:buFont typeface="Arial" panose="020B0604020202020204" pitchFamily="34" charset="0"/>
              <a:buChar char="•"/>
            </a:pPr>
            <a:endParaRPr lang="en-US" sz="1350" dirty="0"/>
          </a:p>
          <a:p>
            <a:endParaRPr lang="en-US" sz="1350" dirty="0"/>
          </a:p>
        </p:txBody>
      </p:sp>
      <p:grpSp>
        <p:nvGrpSpPr>
          <p:cNvPr id="13" name="Group 12">
            <a:extLst>
              <a:ext uri="{FF2B5EF4-FFF2-40B4-BE49-F238E27FC236}">
                <a16:creationId xmlns:a16="http://schemas.microsoft.com/office/drawing/2014/main" id="{5974570E-52E9-4A7B-AB95-F3F2E42B9DAD}"/>
              </a:ext>
            </a:extLst>
          </p:cNvPr>
          <p:cNvGrpSpPr/>
          <p:nvPr/>
        </p:nvGrpSpPr>
        <p:grpSpPr>
          <a:xfrm>
            <a:off x="4122649" y="2395330"/>
            <a:ext cx="4584029" cy="3878390"/>
            <a:chOff x="357892" y="-41008"/>
            <a:chExt cx="2264658" cy="1870829"/>
          </a:xfrm>
        </p:grpSpPr>
        <p:sp>
          <p:nvSpPr>
            <p:cNvPr id="14" name="Rectangle 13">
              <a:extLst>
                <a:ext uri="{FF2B5EF4-FFF2-40B4-BE49-F238E27FC236}">
                  <a16:creationId xmlns:a16="http://schemas.microsoft.com/office/drawing/2014/main" id="{F5005197-58AE-41F0-8894-8C02B5DDBAE2}"/>
                </a:ext>
              </a:extLst>
            </p:cNvPr>
            <p:cNvSpPr/>
            <p:nvPr/>
          </p:nvSpPr>
          <p:spPr>
            <a:xfrm>
              <a:off x="1682750" y="0"/>
              <a:ext cx="939800" cy="673100"/>
            </a:xfrm>
            <a:prstGeom prst="rect">
              <a:avLst/>
            </a:prstGeom>
            <a:solidFill>
              <a:srgbClr val="C0504D"/>
            </a:solidFill>
            <a:ln w="25400" cap="flat" cmpd="sng" algn="ctr">
              <a:solidFill>
                <a:srgbClr val="C0504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Priority</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#1</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6D8E4A70-18D6-481D-916A-059C5117B038}"/>
                </a:ext>
              </a:extLst>
            </p:cNvPr>
            <p:cNvSpPr/>
            <p:nvPr/>
          </p:nvSpPr>
          <p:spPr>
            <a:xfrm>
              <a:off x="730250" y="0"/>
              <a:ext cx="939800" cy="673100"/>
            </a:xfrm>
            <a:prstGeom prst="rect">
              <a:avLst/>
            </a:prstGeom>
            <a:solidFill>
              <a:srgbClr val="C0504D"/>
            </a:solidFill>
            <a:ln w="25400" cap="flat" cmpd="sng" algn="ctr">
              <a:solidFill>
                <a:srgbClr val="C0504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Priority</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#2</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p:txBody>
        </p:sp>
        <p:sp>
          <p:nvSpPr>
            <p:cNvPr id="16" name="Rectangle 15">
              <a:extLst>
                <a:ext uri="{FF2B5EF4-FFF2-40B4-BE49-F238E27FC236}">
                  <a16:creationId xmlns:a16="http://schemas.microsoft.com/office/drawing/2014/main" id="{6653CB25-99B5-4078-8269-B55E60B280A7}"/>
                </a:ext>
              </a:extLst>
            </p:cNvPr>
            <p:cNvSpPr/>
            <p:nvPr/>
          </p:nvSpPr>
          <p:spPr>
            <a:xfrm>
              <a:off x="1682750" y="673100"/>
              <a:ext cx="939800" cy="673100"/>
            </a:xfrm>
            <a:prstGeom prst="rect">
              <a:avLst/>
            </a:prstGeom>
            <a:solidFill>
              <a:srgbClr val="C0504D"/>
            </a:solidFill>
            <a:ln w="25400" cap="flat" cmpd="sng" algn="ctr">
              <a:solidFill>
                <a:srgbClr val="C0504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Priority</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#3</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p:txBody>
        </p:sp>
        <p:sp>
          <p:nvSpPr>
            <p:cNvPr id="17" name="Rectangle 16">
              <a:extLst>
                <a:ext uri="{FF2B5EF4-FFF2-40B4-BE49-F238E27FC236}">
                  <a16:creationId xmlns:a16="http://schemas.microsoft.com/office/drawing/2014/main" id="{2308A824-4B16-41C9-9FA7-5A27BD710263}"/>
                </a:ext>
              </a:extLst>
            </p:cNvPr>
            <p:cNvSpPr/>
            <p:nvPr/>
          </p:nvSpPr>
          <p:spPr>
            <a:xfrm>
              <a:off x="730250" y="673100"/>
              <a:ext cx="939800" cy="673100"/>
            </a:xfrm>
            <a:prstGeom prst="rect">
              <a:avLst/>
            </a:prstGeom>
            <a:solidFill>
              <a:srgbClr val="C0504D"/>
            </a:solidFill>
            <a:ln w="25400" cap="flat" cmpd="sng" algn="ctr">
              <a:solidFill>
                <a:srgbClr val="C0504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Priority</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1"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rPr>
                <a:t>#4</a:t>
              </a:r>
              <a:endParaRPr kumimoji="0" lang="en-US" sz="1400" b="0" i="0" u="none" strike="noStrike" kern="0" cap="none" spc="0" normalizeH="0" baseline="0" noProof="0" dirty="0">
                <a:ln>
                  <a:noFill/>
                </a:ln>
                <a:solidFill>
                  <a:sysClr val="window" lastClr="FFFFFF"/>
                </a:solidFill>
                <a:effectLst/>
                <a:uLnTx/>
                <a:uFillTx/>
                <a:latin typeface="Calibri"/>
                <a:ea typeface="Calibri" panose="020F0502020204030204" pitchFamily="34" charset="0"/>
                <a:cs typeface="Times New Roman" panose="02020603050405020304" pitchFamily="18" charset="0"/>
              </a:endParaRPr>
            </a:p>
          </p:txBody>
        </p:sp>
        <p:sp>
          <p:nvSpPr>
            <p:cNvPr id="18" name="Text Box 38">
              <a:extLst>
                <a:ext uri="{FF2B5EF4-FFF2-40B4-BE49-F238E27FC236}">
                  <a16:creationId xmlns:a16="http://schemas.microsoft.com/office/drawing/2014/main" id="{32BAE60A-4564-4E8B-8441-1D75375F4B91}"/>
                </a:ext>
              </a:extLst>
            </p:cNvPr>
            <p:cNvSpPr txBox="1"/>
            <p:nvPr/>
          </p:nvSpPr>
          <p:spPr>
            <a:xfrm>
              <a:off x="843999" y="1397536"/>
              <a:ext cx="1677501" cy="432285"/>
            </a:xfrm>
            <a:prstGeom prst="rect">
              <a:avLst/>
            </a:prstGeom>
            <a:noFill/>
            <a:ln w="6350">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1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rPr>
                <a:t>Low	</a:t>
              </a:r>
              <a:r>
                <a:rPr kumimoji="0" lang="en-US" sz="11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kumimoji="0" lang="en-US" sz="11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rPr>
                <a:t> 	High</a:t>
              </a:r>
              <a:endParaRPr kumimoji="0" lang="en-US"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rPr>
                <a:t>Feasibility</a:t>
              </a:r>
              <a:endParaRPr kumimoji="0" lang="en-US" sz="14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19" name="Text Box 39">
              <a:extLst>
                <a:ext uri="{FF2B5EF4-FFF2-40B4-BE49-F238E27FC236}">
                  <a16:creationId xmlns:a16="http://schemas.microsoft.com/office/drawing/2014/main" id="{0777DBD7-77C9-4D14-944D-C218D0394B01}"/>
                </a:ext>
              </a:extLst>
            </p:cNvPr>
            <p:cNvSpPr txBox="1"/>
            <p:nvPr/>
          </p:nvSpPr>
          <p:spPr>
            <a:xfrm rot="16200000">
              <a:off x="-176917" y="493801"/>
              <a:ext cx="1500921" cy="431303"/>
            </a:xfrm>
            <a:prstGeom prst="rect">
              <a:avLst/>
            </a:prstGeom>
            <a:noFill/>
            <a:ln w="6350">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rPr>
                <a:t>Impact on Org Mission/Goals</a:t>
              </a:r>
              <a:endParaRPr kumimoji="0" lang="en-US" sz="14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11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rPr>
                <a:t>Low	</a:t>
              </a:r>
              <a:r>
                <a:rPr kumimoji="0" lang="en-US" sz="11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kumimoji="0" lang="en-US" sz="1100" b="0" i="1"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rPr>
                <a:t> 	High</a:t>
              </a:r>
              <a:endParaRPr kumimoji="0" lang="en-US"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grpSp>
      <p:sp>
        <p:nvSpPr>
          <p:cNvPr id="2" name="Rectangle 1">
            <a:extLst>
              <a:ext uri="{FF2B5EF4-FFF2-40B4-BE49-F238E27FC236}">
                <a16:creationId xmlns:a16="http://schemas.microsoft.com/office/drawing/2014/main" id="{FD9043F6-25D4-40DB-9B3C-DAF6C43749ED}"/>
              </a:ext>
            </a:extLst>
          </p:cNvPr>
          <p:cNvSpPr/>
          <p:nvPr/>
        </p:nvSpPr>
        <p:spPr>
          <a:xfrm>
            <a:off x="149601" y="6273720"/>
            <a:ext cx="8557077" cy="392159"/>
          </a:xfrm>
          <a:prstGeom prst="rect">
            <a:avLst/>
          </a:prstGeom>
        </p:spPr>
        <p:txBody>
          <a:bodyPr wrap="square">
            <a:spAutoFit/>
          </a:bodyPr>
          <a:lstStyle/>
          <a:p>
            <a:pPr>
              <a:lnSpc>
                <a:spcPct val="115000"/>
              </a:lnSpc>
            </a:pPr>
            <a:r>
              <a:rPr lang="en-US" dirty="0">
                <a:latin typeface="Calibri" panose="020F0502020204030204" pitchFamily="34" charset="0"/>
                <a:ea typeface="Calibri" panose="020F0502020204030204" pitchFamily="34" charset="0"/>
                <a:cs typeface="Arial" panose="020B0604020202020204" pitchFamily="34" charset="0"/>
              </a:rPr>
              <a:t>For additional prioritization techniques, see NACCHO’s </a:t>
            </a:r>
            <a:r>
              <a:rPr lang="en-US" u="sng" dirty="0">
                <a:solidFill>
                  <a:srgbClr val="0000FF"/>
                </a:solidFill>
                <a:latin typeface="Calibri" panose="020F0502020204030204" pitchFamily="34" charset="0"/>
                <a:ea typeface="Calibri" panose="020F0502020204030204" pitchFamily="34" charset="0"/>
                <a:cs typeface="Arial" panose="020B0604020202020204" pitchFamily="34" charset="0"/>
                <a:hlinkClick r:id="rId4"/>
              </a:rPr>
              <a:t>Guide to Prioritization Techniques</a:t>
            </a:r>
            <a:r>
              <a:rPr lang="en-US" dirty="0">
                <a:latin typeface="Calibri" panose="020F0502020204030204" pitchFamily="34" charset="0"/>
                <a:ea typeface="Calibri" panose="020F0502020204030204" pitchFamily="34" charset="0"/>
                <a:cs typeface="Arial" panose="020B0604020202020204" pitchFamily="34"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7497679"/>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309879"/>
            <a:ext cx="9144000" cy="1164431"/>
          </a:xfrm>
          <a:prstGeom prst="rect">
            <a:avLst/>
          </a:prstGeom>
        </p:spPr>
      </p:pic>
      <p:sp>
        <p:nvSpPr>
          <p:cNvPr id="23" name="TextBox 22"/>
          <p:cNvSpPr txBox="1"/>
          <p:nvPr/>
        </p:nvSpPr>
        <p:spPr>
          <a:xfrm>
            <a:off x="246009" y="449660"/>
            <a:ext cx="8218205" cy="646331"/>
          </a:xfrm>
          <a:prstGeom prst="rect">
            <a:avLst/>
          </a:prstGeom>
          <a:noFill/>
        </p:spPr>
        <p:txBody>
          <a:bodyPr wrap="square" rtlCol="0">
            <a:spAutoFit/>
          </a:bodyPr>
          <a:lstStyle/>
          <a:p>
            <a:r>
              <a:rPr lang="en-US" sz="3600" b="1" dirty="0">
                <a:solidFill>
                  <a:schemeClr val="bg1"/>
                </a:solidFill>
              </a:rPr>
              <a:t>Step 5: Develop a QI Action Plan</a:t>
            </a:r>
          </a:p>
        </p:txBody>
      </p:sp>
      <p:graphicFrame>
        <p:nvGraphicFramePr>
          <p:cNvPr id="4" name="Table 3">
            <a:extLst>
              <a:ext uri="{FF2B5EF4-FFF2-40B4-BE49-F238E27FC236}">
                <a16:creationId xmlns:a16="http://schemas.microsoft.com/office/drawing/2014/main" id="{8CD5C544-CBDF-4446-99D8-41206C0E8B60}"/>
              </a:ext>
            </a:extLst>
          </p:cNvPr>
          <p:cNvGraphicFramePr>
            <a:graphicFrameLocks noGrp="1"/>
          </p:cNvGraphicFramePr>
          <p:nvPr>
            <p:extLst>
              <p:ext uri="{D42A27DB-BD31-4B8C-83A1-F6EECF244321}">
                <p14:modId xmlns:p14="http://schemas.microsoft.com/office/powerpoint/2010/main" val="1934960148"/>
              </p:ext>
            </p:extLst>
          </p:nvPr>
        </p:nvGraphicFramePr>
        <p:xfrm>
          <a:off x="553582" y="1617410"/>
          <a:ext cx="8036833" cy="4638577"/>
        </p:xfrm>
        <a:graphic>
          <a:graphicData uri="http://schemas.openxmlformats.org/drawingml/2006/table">
            <a:tbl>
              <a:tblPr firstRow="1" firstCol="1" bandRow="1"/>
              <a:tblGrid>
                <a:gridCol w="2368522">
                  <a:extLst>
                    <a:ext uri="{9D8B030D-6E8A-4147-A177-3AD203B41FA5}">
                      <a16:colId xmlns:a16="http://schemas.microsoft.com/office/drawing/2014/main" val="538906627"/>
                    </a:ext>
                  </a:extLst>
                </a:gridCol>
                <a:gridCol w="954157">
                  <a:extLst>
                    <a:ext uri="{9D8B030D-6E8A-4147-A177-3AD203B41FA5}">
                      <a16:colId xmlns:a16="http://schemas.microsoft.com/office/drawing/2014/main" val="3174517726"/>
                    </a:ext>
                  </a:extLst>
                </a:gridCol>
                <a:gridCol w="974035">
                  <a:extLst>
                    <a:ext uri="{9D8B030D-6E8A-4147-A177-3AD203B41FA5}">
                      <a16:colId xmlns:a16="http://schemas.microsoft.com/office/drawing/2014/main" val="3247032640"/>
                    </a:ext>
                  </a:extLst>
                </a:gridCol>
                <a:gridCol w="119269">
                  <a:extLst>
                    <a:ext uri="{9D8B030D-6E8A-4147-A177-3AD203B41FA5}">
                      <a16:colId xmlns:a16="http://schemas.microsoft.com/office/drawing/2014/main" val="830749708"/>
                    </a:ext>
                  </a:extLst>
                </a:gridCol>
                <a:gridCol w="1212574">
                  <a:extLst>
                    <a:ext uri="{9D8B030D-6E8A-4147-A177-3AD203B41FA5}">
                      <a16:colId xmlns:a16="http://schemas.microsoft.com/office/drawing/2014/main" val="1598920262"/>
                    </a:ext>
                  </a:extLst>
                </a:gridCol>
                <a:gridCol w="1098652">
                  <a:extLst>
                    <a:ext uri="{9D8B030D-6E8A-4147-A177-3AD203B41FA5}">
                      <a16:colId xmlns:a16="http://schemas.microsoft.com/office/drawing/2014/main" val="959067498"/>
                    </a:ext>
                  </a:extLst>
                </a:gridCol>
                <a:gridCol w="1309624">
                  <a:extLst>
                    <a:ext uri="{9D8B030D-6E8A-4147-A177-3AD203B41FA5}">
                      <a16:colId xmlns:a16="http://schemas.microsoft.com/office/drawing/2014/main" val="267117006"/>
                    </a:ext>
                  </a:extLst>
                </a:gridCol>
              </a:tblGrid>
              <a:tr h="1081164">
                <a:tc gridSpan="7">
                  <a:txBody>
                    <a:bodyPr/>
                    <a:lstStyle/>
                    <a:p>
                      <a:pPr marL="0" marR="0" algn="l">
                        <a:lnSpc>
                          <a:spcPct val="107000"/>
                        </a:lnSpc>
                        <a:spcBef>
                          <a:spcPts val="0"/>
                        </a:spcBef>
                        <a:spcAft>
                          <a:spcPts val="0"/>
                        </a:spcAft>
                      </a:pPr>
                      <a:r>
                        <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Foundational Element: Staff Empowerment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0"/>
                        </a:spcAft>
                      </a:pPr>
                      <a:r>
                        <a:rPr lang="en-US" sz="1600" i="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Sub-element: 1.2: (Knowledge, Skills, and Abilities) </a:t>
                      </a:r>
                      <a:br>
                        <a:rPr lang="en-US" sz="1600" i="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en-US" sz="1600" i="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Goal: (Empower staff to engage in QI to improve programs and services)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0"/>
                        </a:spcAft>
                      </a:pPr>
                      <a:r>
                        <a:rPr lang="en-US" sz="1600" i="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Transition Strategy:</a:t>
                      </a:r>
                      <a:r>
                        <a:rPr lang="en-US"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(Make QI training and resources readily accessible to all staff)</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tc>
                <a:extLst>
                  <a:ext uri="{0D108BD9-81ED-4DB2-BD59-A6C34878D82A}">
                    <a16:rowId xmlns:a16="http://schemas.microsoft.com/office/drawing/2014/main" val="1064663168"/>
                  </a:ext>
                </a:extLst>
              </a:tr>
              <a:tr h="201638">
                <a:tc>
                  <a:txBody>
                    <a:bodyPr/>
                    <a:lstStyle/>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Tactic</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Staff</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Timeline</a:t>
                      </a:r>
                      <a:endParaRPr lang="en-US" dirty="0"/>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gridSpan="2">
                  <a:txBody>
                    <a:bodyPr/>
                    <a:lstStyle/>
                    <a:p>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Documentation</a:t>
                      </a:r>
                      <a:endParaRPr lang="en-US" dirty="0"/>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marL="0" marR="0" algn="ctr">
                        <a:lnSpc>
                          <a:spcPct val="107000"/>
                        </a:lnSpc>
                        <a:spcBef>
                          <a:spcPts val="0"/>
                        </a:spcBef>
                        <a:spcAft>
                          <a:spcPts val="0"/>
                        </a:spcAft>
                      </a:pPr>
                      <a:r>
                        <a:rPr lang="en-US" sz="14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Documentation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Process Metrics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Outcome Metrics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753801227"/>
                  </a:ext>
                </a:extLst>
              </a:tr>
              <a:tr h="1188418">
                <a:tc gridSpan="5">
                  <a:txBody>
                    <a:bodyPr/>
                    <a:lstStyle/>
                    <a:p>
                      <a:pPr marL="0" marR="0" algn="l">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SMART Objective 1.1A: </a:t>
                      </a:r>
                      <a:r>
                        <a:rPr lang="en-US" sz="1400"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(At least 75% of all staff that have been employed at [agency] for at least 6 months have attended a QI orientation training).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pPr marL="0" marR="0" algn="l">
                        <a:lnSpc>
                          <a:spcPct val="107000"/>
                        </a:lnSpc>
                        <a:spcBef>
                          <a:spcPts val="0"/>
                        </a:spcBef>
                        <a:spcAft>
                          <a:spcPts val="0"/>
                        </a:spcAft>
                      </a:pPr>
                      <a:r>
                        <a:rPr lang="en-US" sz="1100"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of orientations offered over a 6-month period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l">
                        <a:lnSpc>
                          <a:spcPct val="107000"/>
                        </a:lnSpc>
                        <a:spcBef>
                          <a:spcPts val="0"/>
                        </a:spcBef>
                        <a:spcAft>
                          <a:spcPts val="0"/>
                        </a:spcAft>
                      </a:pPr>
                      <a:r>
                        <a:rPr lang="en-US" sz="1100"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of staff employed for at least 6 months that accurately describe a QI process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77332788"/>
                  </a:ext>
                </a:extLst>
              </a:tr>
              <a:tr h="363605">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Adapt NACCHO QI Staff Orientation PowerPoint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QI Coordinator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February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hMerge="1">
                  <a:txBody>
                    <a:bodyPr/>
                    <a:lstStyle/>
                    <a:p>
                      <a:pPr marL="0" marR="0" algn="l">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PowerPoint Slides</a:t>
                      </a:r>
                      <a:endParaRPr lang="en-US"/>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9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7012032"/>
                  </a:ext>
                </a:extLst>
              </a:tr>
              <a:tr h="363605">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Schedule Orientation sessions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QI Coordinator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March</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l">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Calendar Invites </a:t>
                      </a:r>
                      <a:endParaRPr lang="en-US"/>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of staff accepted invites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9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6996985"/>
                  </a:ext>
                </a:extLst>
              </a:tr>
              <a:tr h="363605">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Deliver orientations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QI Coordinator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(April-October)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l">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Sign-in Sheet </a:t>
                      </a:r>
                      <a:endParaRPr lang="en-US"/>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of staff attending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9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3151851"/>
                  </a:ext>
                </a:extLst>
              </a:tr>
              <a:tr h="363605">
                <a:tc>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Administer orientation post-test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Evaluation Specialist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07000"/>
                        </a:lnSpc>
                        <a:spcBef>
                          <a:spcPts val="0"/>
                        </a:spcBef>
                        <a:spcAft>
                          <a:spcPts val="0"/>
                        </a:spcAft>
                      </a:pPr>
                      <a:r>
                        <a:rPr lang="en-US" sz="1200" i="1">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December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l">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200"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Post-test Results </a:t>
                      </a:r>
                      <a:endParaRPr lang="en-US" dirty="0"/>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Response rates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900" i="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351" marR="58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4739629"/>
                  </a:ext>
                </a:extLst>
              </a:tr>
            </a:tbl>
          </a:graphicData>
        </a:graphic>
      </p:graphicFrame>
    </p:spTree>
    <p:extLst>
      <p:ext uri="{BB962C8B-B14F-4D97-AF65-F5344CB8AC3E}">
        <p14:creationId xmlns:p14="http://schemas.microsoft.com/office/powerpoint/2010/main" val="828029303"/>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846784"/>
            <a:ext cx="9144000" cy="1164431"/>
          </a:xfrm>
          <a:prstGeom prst="rect">
            <a:avLst/>
          </a:prstGeom>
        </p:spPr>
      </p:pic>
      <p:sp>
        <p:nvSpPr>
          <p:cNvPr id="23" name="TextBox 22"/>
          <p:cNvSpPr txBox="1"/>
          <p:nvPr/>
        </p:nvSpPr>
        <p:spPr>
          <a:xfrm>
            <a:off x="2097755" y="3105833"/>
            <a:ext cx="8218205" cy="646331"/>
          </a:xfrm>
          <a:prstGeom prst="rect">
            <a:avLst/>
          </a:prstGeom>
          <a:noFill/>
        </p:spPr>
        <p:txBody>
          <a:bodyPr wrap="square" rtlCol="0">
            <a:spAutoFit/>
          </a:bodyPr>
          <a:lstStyle/>
          <a:p>
            <a:r>
              <a:rPr lang="en-US" sz="3600" b="1" dirty="0">
                <a:solidFill>
                  <a:schemeClr val="bg1"/>
                </a:solidFill>
              </a:rPr>
              <a:t>Questions &amp; Answers </a:t>
            </a:r>
          </a:p>
        </p:txBody>
      </p:sp>
    </p:spTree>
    <p:extLst>
      <p:ext uri="{BB962C8B-B14F-4D97-AF65-F5344CB8AC3E}">
        <p14:creationId xmlns:p14="http://schemas.microsoft.com/office/powerpoint/2010/main" val="2863727321"/>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3165"/>
            <a:ext cx="9144000" cy="1164431"/>
          </a:xfrm>
          <a:prstGeom prst="rect">
            <a:avLst/>
          </a:prstGeom>
        </p:spPr>
      </p:pic>
      <p:sp>
        <p:nvSpPr>
          <p:cNvPr id="23" name="TextBox 22"/>
          <p:cNvSpPr txBox="1"/>
          <p:nvPr/>
        </p:nvSpPr>
        <p:spPr>
          <a:xfrm>
            <a:off x="229384" y="555215"/>
            <a:ext cx="8218205" cy="1200329"/>
          </a:xfrm>
          <a:prstGeom prst="rect">
            <a:avLst/>
          </a:prstGeom>
          <a:noFill/>
        </p:spPr>
        <p:txBody>
          <a:bodyPr wrap="square" rtlCol="0">
            <a:spAutoFit/>
          </a:bodyPr>
          <a:lstStyle/>
          <a:p>
            <a:r>
              <a:rPr lang="en-US" sz="3600" b="1" dirty="0">
                <a:solidFill>
                  <a:schemeClr val="bg1"/>
                </a:solidFill>
                <a:latin typeface="Calibri" panose="020F0502020204030204" pitchFamily="34" charset="0"/>
                <a:ea typeface="Calibri" panose="020F0502020204030204" pitchFamily="34" charset="0"/>
              </a:rPr>
              <a:t>Strong Systems, Stronger Communities (SSSC) Technical Assistance Cohorts</a:t>
            </a:r>
            <a:endParaRPr lang="en-US" sz="3600" b="1" dirty="0">
              <a:solidFill>
                <a:schemeClr val="bg1"/>
              </a:solidFill>
            </a:endParaRPr>
          </a:p>
        </p:txBody>
      </p:sp>
      <p:sp>
        <p:nvSpPr>
          <p:cNvPr id="3" name="Rectangle 2">
            <a:extLst>
              <a:ext uri="{FF2B5EF4-FFF2-40B4-BE49-F238E27FC236}">
                <a16:creationId xmlns:a16="http://schemas.microsoft.com/office/drawing/2014/main" id="{08A6EB1A-A172-4DAF-AAEA-B5057A28D726}"/>
              </a:ext>
            </a:extLst>
          </p:cNvPr>
          <p:cNvSpPr/>
          <p:nvPr/>
        </p:nvSpPr>
        <p:spPr>
          <a:xfrm>
            <a:off x="229384" y="1755544"/>
            <a:ext cx="8528117" cy="5355312"/>
          </a:xfrm>
          <a:prstGeom prst="rect">
            <a:avLst/>
          </a:prstGeom>
        </p:spPr>
        <p:txBody>
          <a:bodyPr wrap="square">
            <a:spAutoFit/>
          </a:bodyPr>
          <a:lstStyle/>
          <a:p>
            <a:r>
              <a:rPr lang="en-US" dirty="0">
                <a:latin typeface="Calibri" panose="020F0502020204030204" pitchFamily="34" charset="0"/>
                <a:ea typeface="Calibri" panose="020F0502020204030204" pitchFamily="34" charset="0"/>
              </a:rPr>
              <a:t>With support from the Centers for Disease Control and Prevention (CDC):</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 </a:t>
            </a:r>
          </a:p>
          <a:p>
            <a:pPr marL="285750" indent="-285750">
              <a:buFont typeface="Wingdings" panose="05000000000000000000" pitchFamily="2" charset="2"/>
              <a:buChar char="§"/>
            </a:pPr>
            <a:r>
              <a:rPr lang="en-US" b="1" dirty="0">
                <a:latin typeface="Calibri" panose="020F0502020204030204" pitchFamily="34" charset="0"/>
                <a:ea typeface="Calibri" panose="020F0502020204030204" pitchFamily="34" charset="0"/>
              </a:rPr>
              <a:t>Goal</a:t>
            </a:r>
            <a:r>
              <a:rPr lang="en-US" dirty="0">
                <a:latin typeface="Calibri" panose="020F0502020204030204" pitchFamily="34" charset="0"/>
                <a:ea typeface="Calibri" panose="020F0502020204030204" pitchFamily="34" charset="0"/>
              </a:rPr>
              <a:t>: Support LHDs using performance improvement methods to advance population health and address the social determinants of health (</a:t>
            </a:r>
            <a:r>
              <a:rPr lang="en-US" dirty="0" err="1">
                <a:latin typeface="Calibri" panose="020F0502020204030204" pitchFamily="34" charset="0"/>
                <a:ea typeface="Calibri" panose="020F0502020204030204" pitchFamily="34" charset="0"/>
              </a:rPr>
              <a:t>SDoH</a:t>
            </a:r>
            <a:r>
              <a:rPr lang="en-US" dirty="0">
                <a:latin typeface="Calibri" panose="020F0502020204030204" pitchFamily="34" charset="0"/>
                <a:ea typeface="Calibri" panose="020F0502020204030204" pitchFamily="34" charset="0"/>
              </a:rPr>
              <a:t>) across the local public health system. LHDs can apply under one of two categories of work: </a:t>
            </a:r>
          </a:p>
          <a:p>
            <a:pPr marL="285750" indent="-285750">
              <a:buFont typeface="Wingdings" panose="05000000000000000000" pitchFamily="2" charset="2"/>
              <a:buChar char="§"/>
            </a:pPr>
            <a:endParaRPr lang="en-US" dirty="0">
              <a:latin typeface="Calibri" panose="020F0502020204030204" pitchFamily="34" charset="0"/>
              <a:ea typeface="Calibri" panose="020F0502020204030204" pitchFamily="34" charset="0"/>
            </a:endParaRPr>
          </a:p>
          <a:p>
            <a:pPr marL="800100" lvl="1" indent="-342900">
              <a:buFont typeface="Wingdings" panose="05000000000000000000" pitchFamily="2" charset="2"/>
              <a:buChar char="§"/>
            </a:pPr>
            <a:r>
              <a:rPr lang="en-US" dirty="0">
                <a:latin typeface="Calibri" panose="020F0502020204030204" pitchFamily="34" charset="0"/>
                <a:ea typeface="Times New Roman" panose="02020603050405020304" pitchFamily="18" charset="0"/>
              </a:rPr>
              <a:t>Quality improvement (QI) activities to improve population health</a:t>
            </a:r>
            <a:endParaRPr lang="en-US" dirty="0">
              <a:latin typeface="Calibri" panose="020F0502020204030204" pitchFamily="34" charset="0"/>
              <a:ea typeface="Calibri" panose="020F0502020204030204" pitchFamily="34" charset="0"/>
            </a:endParaRPr>
          </a:p>
          <a:p>
            <a:pPr marL="800100" lvl="1" indent="-342900">
              <a:buFont typeface="Wingdings" panose="05000000000000000000" pitchFamily="2" charset="2"/>
              <a:buChar char="§"/>
            </a:pPr>
            <a:r>
              <a:rPr lang="en-US" dirty="0">
                <a:latin typeface="Calibri" panose="020F0502020204030204" pitchFamily="34" charset="0"/>
                <a:ea typeface="Times New Roman" panose="02020603050405020304" pitchFamily="18" charset="0"/>
              </a:rPr>
              <a:t>Addressing the Social Determinants of Health (</a:t>
            </a:r>
            <a:r>
              <a:rPr lang="en-US" dirty="0" err="1">
                <a:latin typeface="Calibri" panose="020F0502020204030204" pitchFamily="34" charset="0"/>
                <a:ea typeface="Times New Roman" panose="02020603050405020304" pitchFamily="18" charset="0"/>
              </a:rPr>
              <a:t>SDoH</a:t>
            </a:r>
            <a:r>
              <a:rPr lang="en-US" dirty="0">
                <a:latin typeface="Calibri" panose="020F0502020204030204" pitchFamily="34" charset="0"/>
                <a:ea typeface="Times New Roman" panose="02020603050405020304" pitchFamily="18" charset="0"/>
              </a:rPr>
              <a:t>) through the community health improvement plan (CHIP)</a:t>
            </a:r>
          </a:p>
          <a:p>
            <a:pPr marL="800100" lvl="1" indent="-342900">
              <a:buFont typeface="Wingdings" panose="05000000000000000000" pitchFamily="2" charset="2"/>
              <a:buChar char="§"/>
            </a:pPr>
            <a:endParaRPr lang="en-US" dirty="0">
              <a:latin typeface="Calibri" panose="020F0502020204030204" pitchFamily="34" charset="0"/>
              <a:ea typeface="Times New Roman" panose="02020603050405020304" pitchFamily="18" charset="0"/>
            </a:endParaRPr>
          </a:p>
          <a:p>
            <a:pPr marL="342900" indent="-342900">
              <a:buFont typeface="Wingdings" panose="05000000000000000000" pitchFamily="2" charset="2"/>
              <a:buChar char="§"/>
            </a:pPr>
            <a:r>
              <a:rPr lang="en-US" b="1" dirty="0">
                <a:latin typeface="Calibri" panose="020F0502020204030204" pitchFamily="34" charset="0"/>
                <a:ea typeface="Calibri" panose="020F0502020204030204" pitchFamily="34" charset="0"/>
              </a:rPr>
              <a:t>Benefits</a:t>
            </a:r>
            <a:r>
              <a:rPr lang="en-US" dirty="0">
                <a:latin typeface="Calibri" panose="020F0502020204030204" pitchFamily="34" charset="0"/>
                <a:ea typeface="Calibri" panose="020F0502020204030204" pitchFamily="34" charset="0"/>
              </a:rPr>
              <a:t> include: </a:t>
            </a:r>
          </a:p>
          <a:p>
            <a:pPr marL="800100" lvl="1" indent="-342900">
              <a:buFont typeface="Wingdings" panose="05000000000000000000" pitchFamily="2" charset="2"/>
              <a:buChar char="§"/>
            </a:pPr>
            <a:r>
              <a:rPr lang="en-US" dirty="0">
                <a:latin typeface="Calibri" panose="020F0502020204030204" pitchFamily="34" charset="0"/>
                <a:ea typeface="Calibri" panose="020F0502020204030204" pitchFamily="34" charset="0"/>
              </a:rPr>
              <a:t>Tailored training and technical assistance package  </a:t>
            </a:r>
          </a:p>
          <a:p>
            <a:pPr marL="800100" lvl="1" indent="-342900">
              <a:buFont typeface="Wingdings" panose="05000000000000000000" pitchFamily="2" charset="2"/>
              <a:buChar char="§"/>
            </a:pPr>
            <a:r>
              <a:rPr lang="en-US" dirty="0">
                <a:latin typeface="Calibri" panose="020F0502020204030204" pitchFamily="34" charset="0"/>
                <a:ea typeface="Calibri" panose="020F0502020204030204" pitchFamily="34" charset="0"/>
              </a:rPr>
              <a:t>Travel for 2 representatives to an in-person training in Washington, DC</a:t>
            </a:r>
          </a:p>
          <a:p>
            <a:pPr marL="800100" lvl="1" indent="-342900">
              <a:buFont typeface="Wingdings" panose="05000000000000000000" pitchFamily="2" charset="2"/>
              <a:buChar char="§"/>
            </a:pPr>
            <a:r>
              <a:rPr lang="en-US" dirty="0">
                <a:latin typeface="Calibri" panose="020F0502020204030204" pitchFamily="34" charset="0"/>
                <a:ea typeface="Calibri" panose="020F0502020204030204" pitchFamily="34" charset="0"/>
              </a:rPr>
              <a:t>Peer networking</a:t>
            </a:r>
            <a:br>
              <a:rPr lang="en-US" dirty="0">
                <a:latin typeface="Calibri" panose="020F0502020204030204" pitchFamily="34" charset="0"/>
                <a:ea typeface="Calibri" panose="020F0502020204030204" pitchFamily="34" charset="0"/>
              </a:rPr>
            </a:br>
            <a:endParaRPr lang="en-US"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rPr>
              <a:t>The deadline to apply is </a:t>
            </a:r>
            <a:r>
              <a:rPr lang="en-US" b="1" dirty="0">
                <a:latin typeface="Calibri" panose="020F0502020204030204" pitchFamily="34" charset="0"/>
                <a:ea typeface="Calibri" panose="020F0502020204030204" pitchFamily="34" charset="0"/>
              </a:rPr>
              <a:t>Friday, December 21</a:t>
            </a:r>
            <a:r>
              <a:rPr lang="en-US" b="1" baseline="30000" dirty="0">
                <a:latin typeface="Calibri" panose="020F0502020204030204" pitchFamily="34" charset="0"/>
                <a:ea typeface="Calibri" panose="020F0502020204030204" pitchFamily="34" charset="0"/>
              </a:rPr>
              <a:t>st</a:t>
            </a:r>
            <a:r>
              <a:rPr lang="en-US" b="1" dirty="0">
                <a:latin typeface="Calibri" panose="020F0502020204030204" pitchFamily="34" charset="0"/>
                <a:ea typeface="Calibri" panose="020F0502020204030204" pitchFamily="34" charset="0"/>
              </a:rPr>
              <a:t> at 8pm ET</a:t>
            </a:r>
            <a:r>
              <a:rPr lang="en-US" dirty="0">
                <a:latin typeface="Calibri" panose="020F0502020204030204" pitchFamily="34" charset="0"/>
                <a:ea typeface="Calibri" panose="020F0502020204030204" pitchFamily="34" charset="0"/>
              </a:rPr>
              <a:t>. </a:t>
            </a:r>
            <a:br>
              <a:rPr lang="en-US" dirty="0">
                <a:latin typeface="Calibri" panose="020F0502020204030204" pitchFamily="34" charset="0"/>
                <a:ea typeface="Calibri" panose="020F0502020204030204" pitchFamily="34" charset="0"/>
              </a:rPr>
            </a:br>
            <a:endParaRPr lang="en-US"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rPr>
              <a:t>For more information: </a:t>
            </a:r>
            <a:r>
              <a:rPr lang="en-US" dirty="0">
                <a:latin typeface="Calibri" panose="020F0502020204030204" pitchFamily="34" charset="0"/>
                <a:ea typeface="Calibri" panose="020F0502020204030204" pitchFamily="34" charset="0"/>
                <a:hlinkClick r:id="rId4"/>
              </a:rPr>
              <a:t>https://www.naccho.org/pi</a:t>
            </a:r>
            <a:r>
              <a:rPr lang="en-US" dirty="0">
                <a:latin typeface="Calibri" panose="020F0502020204030204" pitchFamily="34" charset="0"/>
                <a:ea typeface="Calibri" panose="020F0502020204030204" pitchFamily="34" charset="0"/>
              </a:rPr>
              <a:t> </a:t>
            </a:r>
          </a:p>
          <a:p>
            <a:pPr marL="342900" marR="0" lvl="0" indent="-342900">
              <a:spcBef>
                <a:spcPts val="0"/>
              </a:spcBef>
              <a:spcAft>
                <a:spcPts val="0"/>
              </a:spcAft>
              <a:buFont typeface="Symbol" panose="05050102010706020507" pitchFamily="18" charset="2"/>
              <a:buChar char=""/>
            </a:pPr>
            <a:endParaRPr lang="en-US"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25561495"/>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3165"/>
            <a:ext cx="9144000" cy="1164431"/>
          </a:xfrm>
          <a:prstGeom prst="rect">
            <a:avLst/>
          </a:prstGeom>
        </p:spPr>
      </p:pic>
      <p:sp>
        <p:nvSpPr>
          <p:cNvPr id="23" name="TextBox 22"/>
          <p:cNvSpPr txBox="1"/>
          <p:nvPr/>
        </p:nvSpPr>
        <p:spPr>
          <a:xfrm>
            <a:off x="238811" y="702393"/>
            <a:ext cx="8218205" cy="646331"/>
          </a:xfrm>
          <a:prstGeom prst="rect">
            <a:avLst/>
          </a:prstGeom>
          <a:noFill/>
        </p:spPr>
        <p:txBody>
          <a:bodyPr wrap="square" rtlCol="0">
            <a:spAutoFit/>
          </a:bodyPr>
          <a:lstStyle/>
          <a:p>
            <a:r>
              <a:rPr lang="en-US" sz="3600" b="1" dirty="0">
                <a:solidFill>
                  <a:schemeClr val="bg1"/>
                </a:solidFill>
              </a:rPr>
              <a:t>Technical Assistance and Resources </a:t>
            </a:r>
          </a:p>
        </p:txBody>
      </p:sp>
      <p:sp>
        <p:nvSpPr>
          <p:cNvPr id="4" name="TextBox 3">
            <a:extLst>
              <a:ext uri="{FF2B5EF4-FFF2-40B4-BE49-F238E27FC236}">
                <a16:creationId xmlns:a16="http://schemas.microsoft.com/office/drawing/2014/main" id="{BC227482-422D-4ABB-9904-DE199A0C409D}"/>
              </a:ext>
            </a:extLst>
          </p:cNvPr>
          <p:cNvSpPr txBox="1"/>
          <p:nvPr/>
        </p:nvSpPr>
        <p:spPr>
          <a:xfrm>
            <a:off x="365658" y="2043248"/>
            <a:ext cx="6205964" cy="4408899"/>
          </a:xfrm>
          <a:prstGeom prst="rect">
            <a:avLst/>
          </a:prstGeom>
          <a:noFill/>
        </p:spPr>
        <p:txBody>
          <a:bodyPr wrap="square" rtlCol="0">
            <a:spAutoFit/>
          </a:bodyPr>
          <a:lstStyle/>
          <a:p>
            <a:endParaRPr lang="en-US" sz="1350" dirty="0"/>
          </a:p>
          <a:p>
            <a:pPr marL="214313" indent="-214313">
              <a:buFont typeface="Arial" panose="020B0604020202020204" pitchFamily="34" charset="0"/>
              <a:buChar char="•"/>
            </a:pPr>
            <a:r>
              <a:rPr lang="en-US" sz="1600" dirty="0"/>
              <a:t>Roadmap to a Culture of Quality: </a:t>
            </a:r>
            <a:r>
              <a:rPr lang="en-US" sz="1600" dirty="0">
                <a:hlinkClick r:id="rId4"/>
              </a:rPr>
              <a:t>www.qiroadmap.org</a:t>
            </a:r>
            <a:br>
              <a:rPr lang="en-US" sz="1600" dirty="0"/>
            </a:br>
            <a:r>
              <a:rPr lang="en-US" sz="1600" dirty="0"/>
              <a:t> </a:t>
            </a:r>
          </a:p>
          <a:p>
            <a:pPr marL="214313" indent="-214313">
              <a:buFont typeface="Arial" panose="020B0604020202020204" pitchFamily="34" charset="0"/>
              <a:buChar char="•"/>
            </a:pPr>
            <a:r>
              <a:rPr lang="en-US" sz="1600" dirty="0"/>
              <a:t>QI SAT V2.0 Toolkit: </a:t>
            </a:r>
            <a:r>
              <a:rPr lang="en-US" sz="1600" dirty="0">
                <a:hlinkClick r:id="rId5"/>
              </a:rPr>
              <a:t>www.qiroadmap.org/assess</a:t>
            </a:r>
            <a:r>
              <a:rPr lang="en-US" sz="1600" dirty="0"/>
              <a:t> </a:t>
            </a:r>
          </a:p>
          <a:p>
            <a:pPr marL="671513" lvl="1" indent="-214313">
              <a:buFont typeface="Arial" panose="020B0604020202020204" pitchFamily="34" charset="0"/>
              <a:buChar char="•"/>
            </a:pPr>
            <a:r>
              <a:rPr lang="en-US" sz="1600" dirty="0"/>
              <a:t>Leadership and Staff QI SAT </a:t>
            </a:r>
          </a:p>
          <a:p>
            <a:pPr marL="671513" lvl="1" indent="-214313">
              <a:buFont typeface="Arial" panose="020B0604020202020204" pitchFamily="34" charset="0"/>
              <a:buChar char="•"/>
            </a:pPr>
            <a:r>
              <a:rPr lang="en-US" sz="1600" dirty="0"/>
              <a:t>Transition Strategies </a:t>
            </a:r>
          </a:p>
          <a:p>
            <a:pPr marL="671513" lvl="1" indent="-214313">
              <a:buFont typeface="Arial" panose="020B0604020202020204" pitchFamily="34" charset="0"/>
              <a:buChar char="•"/>
            </a:pPr>
            <a:r>
              <a:rPr lang="en-US" sz="1600" dirty="0"/>
              <a:t>Scoring Summary Sheet (Excel)</a:t>
            </a:r>
          </a:p>
          <a:p>
            <a:pPr marL="671513" lvl="1" indent="-214313">
              <a:buFont typeface="Arial" panose="020B0604020202020204" pitchFamily="34" charset="0"/>
              <a:buChar char="•"/>
            </a:pPr>
            <a:r>
              <a:rPr lang="en-US" sz="1600" dirty="0"/>
              <a:t>QI SAT Facilitator Guide </a:t>
            </a:r>
          </a:p>
          <a:p>
            <a:pPr marL="671513" lvl="1" indent="-214313">
              <a:buFont typeface="Arial" panose="020B0604020202020204" pitchFamily="34" charset="0"/>
              <a:buChar char="•"/>
            </a:pPr>
            <a:r>
              <a:rPr lang="en-US" sz="1600" dirty="0"/>
              <a:t>Orienting Staff Canned PowerPoint </a:t>
            </a:r>
          </a:p>
          <a:p>
            <a:pPr marL="671513" lvl="1" indent="-214313">
              <a:buFont typeface="Arial" panose="020B0604020202020204" pitchFamily="34" charset="0"/>
              <a:buChar char="•"/>
            </a:pPr>
            <a:r>
              <a:rPr lang="en-US" sz="1600" dirty="0"/>
              <a:t>QI Leadership Assessment Group Scoring PowerPoint </a:t>
            </a:r>
          </a:p>
          <a:p>
            <a:pPr marL="671513" lvl="1" indent="-214313">
              <a:buFont typeface="Arial" panose="020B0604020202020204" pitchFamily="34" charset="0"/>
              <a:buChar char="•"/>
            </a:pPr>
            <a:endParaRPr lang="en-US" sz="1600" dirty="0"/>
          </a:p>
          <a:p>
            <a:pPr marL="214313" indent="-214313">
              <a:buFont typeface="Arial" panose="020B0604020202020204" pitchFamily="34" charset="0"/>
              <a:buChar char="•"/>
            </a:pPr>
            <a:r>
              <a:rPr lang="en-US" sz="1600" dirty="0"/>
              <a:t>Virtual Technical Assistance: E-mail </a:t>
            </a:r>
            <a:r>
              <a:rPr lang="en-US" sz="1600" dirty="0">
                <a:hlinkClick r:id="rId6"/>
              </a:rPr>
              <a:t>accreditprep@naccho.org</a:t>
            </a:r>
            <a:r>
              <a:rPr lang="en-US" sz="1600" dirty="0"/>
              <a:t> </a:t>
            </a:r>
            <a:br>
              <a:rPr lang="en-US" sz="1600" dirty="0"/>
            </a:br>
            <a:endParaRPr lang="en-US" sz="1600" dirty="0"/>
          </a:p>
          <a:p>
            <a:pPr marL="214313" indent="-214313">
              <a:buFont typeface="Arial" panose="020B0604020202020204" pitchFamily="34" charset="0"/>
              <a:buChar char="•"/>
            </a:pPr>
            <a:r>
              <a:rPr lang="en-US" sz="1600" dirty="0"/>
              <a:t>P.I. Compass E-newsletter: </a:t>
            </a:r>
            <a:r>
              <a:rPr lang="en-US" sz="1600" dirty="0">
                <a:hlinkClick r:id="rId7"/>
              </a:rPr>
              <a:t>www.naccho.org/pi</a:t>
            </a:r>
            <a:r>
              <a:rPr lang="en-US" sz="1600" dirty="0"/>
              <a:t> </a:t>
            </a:r>
            <a:br>
              <a:rPr lang="en-US" sz="1600" dirty="0"/>
            </a:br>
            <a:endParaRPr lang="en-US" sz="1600" dirty="0"/>
          </a:p>
          <a:p>
            <a:pPr marL="214313" indent="-214313">
              <a:buFont typeface="Arial" panose="020B0604020202020204" pitchFamily="34" charset="0"/>
              <a:buChar char="•"/>
            </a:pPr>
            <a:r>
              <a:rPr lang="en-US" sz="1600" dirty="0"/>
              <a:t>QI SAT session at Open Forum for QI and Innovation (March 28-29</a:t>
            </a:r>
            <a:r>
              <a:rPr lang="en-US" sz="1350" dirty="0"/>
              <a:t>)</a:t>
            </a:r>
          </a:p>
          <a:p>
            <a:pPr marL="671513" lvl="1" indent="-214313">
              <a:buFont typeface="Arial" panose="020B0604020202020204" pitchFamily="34" charset="0"/>
              <a:buChar char="•"/>
            </a:pPr>
            <a:endParaRPr lang="en-US" sz="1350" dirty="0"/>
          </a:p>
          <a:p>
            <a:endParaRPr lang="en-US" sz="1350" dirty="0"/>
          </a:p>
        </p:txBody>
      </p:sp>
    </p:spTree>
    <p:extLst>
      <p:ext uri="{BB962C8B-B14F-4D97-AF65-F5344CB8AC3E}">
        <p14:creationId xmlns:p14="http://schemas.microsoft.com/office/powerpoint/2010/main" val="1943399187"/>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3165"/>
            <a:ext cx="9144000" cy="1164431"/>
          </a:xfrm>
          <a:prstGeom prst="rect">
            <a:avLst/>
          </a:prstGeom>
        </p:spPr>
      </p:pic>
      <p:sp>
        <p:nvSpPr>
          <p:cNvPr id="23" name="TextBox 22"/>
          <p:cNvSpPr txBox="1"/>
          <p:nvPr/>
        </p:nvSpPr>
        <p:spPr>
          <a:xfrm>
            <a:off x="238811" y="702393"/>
            <a:ext cx="8218205" cy="646331"/>
          </a:xfrm>
          <a:prstGeom prst="rect">
            <a:avLst/>
          </a:prstGeom>
          <a:noFill/>
        </p:spPr>
        <p:txBody>
          <a:bodyPr wrap="square" rtlCol="0">
            <a:spAutoFit/>
          </a:bodyPr>
          <a:lstStyle/>
          <a:p>
            <a:r>
              <a:rPr lang="en-US" sz="3600" b="1" dirty="0">
                <a:solidFill>
                  <a:schemeClr val="bg1"/>
                </a:solidFill>
              </a:rPr>
              <a:t>Input Needed!</a:t>
            </a:r>
          </a:p>
        </p:txBody>
      </p:sp>
      <p:sp>
        <p:nvSpPr>
          <p:cNvPr id="4" name="TextBox 3">
            <a:extLst>
              <a:ext uri="{FF2B5EF4-FFF2-40B4-BE49-F238E27FC236}">
                <a16:creationId xmlns:a16="http://schemas.microsoft.com/office/drawing/2014/main" id="{BC227482-422D-4ABB-9904-DE199A0C409D}"/>
              </a:ext>
            </a:extLst>
          </p:cNvPr>
          <p:cNvSpPr txBox="1"/>
          <p:nvPr/>
        </p:nvSpPr>
        <p:spPr>
          <a:xfrm>
            <a:off x="1394018" y="2665887"/>
            <a:ext cx="6205964" cy="2454518"/>
          </a:xfrm>
          <a:prstGeom prst="rect">
            <a:avLst/>
          </a:prstGeom>
          <a:noFill/>
        </p:spPr>
        <p:txBody>
          <a:bodyPr wrap="square" rtlCol="0">
            <a:spAutoFit/>
          </a:bodyPr>
          <a:lstStyle/>
          <a:p>
            <a:pPr lvl="1" algn="ctr"/>
            <a:r>
              <a:rPr lang="en-US" sz="2800" dirty="0"/>
              <a:t>What features or specifications would you like to see in an online version of the QI SAT Version 2.0? </a:t>
            </a:r>
          </a:p>
          <a:p>
            <a:pPr lvl="1" algn="ctr"/>
            <a:endParaRPr lang="en-US" sz="2800" dirty="0"/>
          </a:p>
          <a:p>
            <a:pPr lvl="1" algn="ctr"/>
            <a:r>
              <a:rPr lang="en-US" sz="2800" dirty="0"/>
              <a:t>E-mail: </a:t>
            </a:r>
            <a:r>
              <a:rPr lang="en-US" sz="2800" dirty="0">
                <a:hlinkClick r:id="rId4"/>
              </a:rPr>
              <a:t>pverma@naccho.org</a:t>
            </a:r>
            <a:endParaRPr lang="en-US" sz="2800" dirty="0"/>
          </a:p>
          <a:p>
            <a:endParaRPr lang="en-US" sz="1350" dirty="0"/>
          </a:p>
        </p:txBody>
      </p:sp>
    </p:spTree>
    <p:extLst>
      <p:ext uri="{BB962C8B-B14F-4D97-AF65-F5344CB8AC3E}">
        <p14:creationId xmlns:p14="http://schemas.microsoft.com/office/powerpoint/2010/main" val="1381255886"/>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3165"/>
            <a:ext cx="9144000" cy="1164431"/>
          </a:xfrm>
          <a:prstGeom prst="rect">
            <a:avLst/>
          </a:prstGeom>
        </p:spPr>
      </p:pic>
      <p:sp>
        <p:nvSpPr>
          <p:cNvPr id="23" name="TextBox 22"/>
          <p:cNvSpPr txBox="1"/>
          <p:nvPr/>
        </p:nvSpPr>
        <p:spPr>
          <a:xfrm>
            <a:off x="3379576" y="832214"/>
            <a:ext cx="3369093" cy="646331"/>
          </a:xfrm>
          <a:prstGeom prst="rect">
            <a:avLst/>
          </a:prstGeom>
          <a:noFill/>
        </p:spPr>
        <p:txBody>
          <a:bodyPr wrap="square" rtlCol="0">
            <a:spAutoFit/>
          </a:bodyPr>
          <a:lstStyle/>
          <a:p>
            <a:r>
              <a:rPr lang="en-US" sz="3600" b="1" dirty="0">
                <a:solidFill>
                  <a:schemeClr val="bg1"/>
                </a:solidFill>
              </a:rPr>
              <a:t>Thank You!</a:t>
            </a:r>
          </a:p>
        </p:txBody>
      </p:sp>
      <p:sp>
        <p:nvSpPr>
          <p:cNvPr id="6" name="TextBox 5">
            <a:extLst>
              <a:ext uri="{FF2B5EF4-FFF2-40B4-BE49-F238E27FC236}">
                <a16:creationId xmlns:a16="http://schemas.microsoft.com/office/drawing/2014/main" id="{33A1413F-9F6D-480D-908F-C626F2C0AE02}"/>
              </a:ext>
            </a:extLst>
          </p:cNvPr>
          <p:cNvSpPr txBox="1"/>
          <p:nvPr/>
        </p:nvSpPr>
        <p:spPr>
          <a:xfrm>
            <a:off x="1469018" y="2937769"/>
            <a:ext cx="6205964" cy="2246769"/>
          </a:xfrm>
          <a:prstGeom prst="rect">
            <a:avLst/>
          </a:prstGeom>
          <a:noFill/>
        </p:spPr>
        <p:txBody>
          <a:bodyPr wrap="square" rtlCol="0">
            <a:spAutoFit/>
          </a:bodyPr>
          <a:lstStyle/>
          <a:p>
            <a:pPr algn="ctr"/>
            <a:r>
              <a:rPr lang="en-US" sz="2800" b="1" dirty="0"/>
              <a:t>Pooja Verma, MPH</a:t>
            </a:r>
          </a:p>
          <a:p>
            <a:pPr algn="ctr"/>
            <a:r>
              <a:rPr lang="en-US" sz="2800" dirty="0"/>
              <a:t>Lead Analyst, Performance Improvement </a:t>
            </a:r>
          </a:p>
          <a:p>
            <a:pPr algn="ctr"/>
            <a:r>
              <a:rPr lang="en-US" sz="2800" dirty="0"/>
              <a:t>NACCHO</a:t>
            </a:r>
          </a:p>
          <a:p>
            <a:pPr algn="ctr"/>
            <a:r>
              <a:rPr lang="en-US" sz="2800" dirty="0"/>
              <a:t>Phone: 202-507-4206</a:t>
            </a:r>
          </a:p>
          <a:p>
            <a:pPr algn="ctr"/>
            <a:r>
              <a:rPr lang="en-US" sz="2800" dirty="0"/>
              <a:t>E-mail: </a:t>
            </a:r>
            <a:r>
              <a:rPr lang="en-US" sz="2800" dirty="0">
                <a:hlinkClick r:id="rId4"/>
              </a:rPr>
              <a:t>pverma@naccho.org</a:t>
            </a:r>
            <a:r>
              <a:rPr lang="en-US" sz="2800" dirty="0"/>
              <a:t> </a:t>
            </a:r>
          </a:p>
        </p:txBody>
      </p:sp>
    </p:spTree>
    <p:extLst>
      <p:ext uri="{BB962C8B-B14F-4D97-AF65-F5344CB8AC3E}">
        <p14:creationId xmlns:p14="http://schemas.microsoft.com/office/powerpoint/2010/main" val="102577896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7250"/>
            <a:ext cx="9144000" cy="1164431"/>
          </a:xfrm>
          <a:prstGeom prst="rect">
            <a:avLst/>
          </a:prstGeom>
        </p:spPr>
      </p:pic>
      <p:sp>
        <p:nvSpPr>
          <p:cNvPr id="23" name="TextBox 22"/>
          <p:cNvSpPr txBox="1"/>
          <p:nvPr/>
        </p:nvSpPr>
        <p:spPr>
          <a:xfrm>
            <a:off x="192416" y="1116299"/>
            <a:ext cx="8218205" cy="646331"/>
          </a:xfrm>
          <a:prstGeom prst="rect">
            <a:avLst/>
          </a:prstGeom>
          <a:noFill/>
        </p:spPr>
        <p:txBody>
          <a:bodyPr wrap="square" rtlCol="0">
            <a:spAutoFit/>
          </a:bodyPr>
          <a:lstStyle/>
          <a:p>
            <a:r>
              <a:rPr lang="en-US" sz="3600" b="1" dirty="0">
                <a:solidFill>
                  <a:schemeClr val="bg1"/>
                </a:solidFill>
              </a:rPr>
              <a:t>Goals for Today</a:t>
            </a:r>
          </a:p>
        </p:txBody>
      </p:sp>
      <p:sp>
        <p:nvSpPr>
          <p:cNvPr id="6" name="Content Placeholder 2">
            <a:extLst>
              <a:ext uri="{FF2B5EF4-FFF2-40B4-BE49-F238E27FC236}">
                <a16:creationId xmlns:a16="http://schemas.microsoft.com/office/drawing/2014/main" id="{9D2DD900-0CAD-4237-B3E2-E50DE6F68F5D}"/>
              </a:ext>
            </a:extLst>
          </p:cNvPr>
          <p:cNvSpPr>
            <a:spLocks noGrp="1"/>
          </p:cNvSpPr>
          <p:nvPr>
            <p:ph idx="1"/>
          </p:nvPr>
        </p:nvSpPr>
        <p:spPr>
          <a:xfrm>
            <a:off x="506186" y="2347503"/>
            <a:ext cx="7904436" cy="3977098"/>
          </a:xfrm>
        </p:spPr>
        <p:txBody>
          <a:bodyPr>
            <a:normAutofit/>
          </a:bodyPr>
          <a:lstStyle/>
          <a:p>
            <a:pPr lvl="0"/>
            <a:endParaRPr lang="en-US" sz="1800" dirty="0">
              <a:solidFill>
                <a:srgbClr val="666A6A"/>
              </a:solidFill>
            </a:endParaRPr>
          </a:p>
          <a:p>
            <a:pPr lvl="0"/>
            <a:r>
              <a:rPr lang="en-US" sz="1800" dirty="0"/>
              <a:t>Provide an overview of the NACCHO QI Roadmap/Self-Assessment Tool (QI SAT) framework  </a:t>
            </a:r>
          </a:p>
          <a:p>
            <a:pPr lvl="0"/>
            <a:r>
              <a:rPr lang="en-US" sz="1800" dirty="0"/>
              <a:t>Summarize changes made in the QI SAT V2.0</a:t>
            </a:r>
          </a:p>
          <a:p>
            <a:pPr lvl="0"/>
            <a:r>
              <a:rPr lang="en-US" sz="1800" dirty="0"/>
              <a:t>Describe key steps in implementing the QI SAT to build and sustain a culture of quality </a:t>
            </a:r>
          </a:p>
          <a:p>
            <a:pPr lvl="0"/>
            <a:r>
              <a:rPr lang="en-US" sz="1800" dirty="0"/>
              <a:t>List QI resources and technical assistance opportunities </a:t>
            </a:r>
          </a:p>
          <a:p>
            <a:pPr lvl="0"/>
            <a:endParaRPr lang="en-US" sz="1800" dirty="0"/>
          </a:p>
          <a:p>
            <a:pPr marL="0" indent="0">
              <a:buNone/>
            </a:pPr>
            <a:endParaRPr lang="en-US" sz="1800" dirty="0"/>
          </a:p>
          <a:p>
            <a:endParaRPr lang="en-US" sz="4000" dirty="0"/>
          </a:p>
        </p:txBody>
      </p:sp>
    </p:spTree>
    <p:extLst>
      <p:ext uri="{BB962C8B-B14F-4D97-AF65-F5344CB8AC3E}">
        <p14:creationId xmlns:p14="http://schemas.microsoft.com/office/powerpoint/2010/main" val="138283459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7250"/>
            <a:ext cx="9144000" cy="1164431"/>
          </a:xfrm>
          <a:prstGeom prst="rect">
            <a:avLst/>
          </a:prstGeom>
        </p:spPr>
      </p:pic>
      <p:sp>
        <p:nvSpPr>
          <p:cNvPr id="23" name="TextBox 22"/>
          <p:cNvSpPr txBox="1"/>
          <p:nvPr/>
        </p:nvSpPr>
        <p:spPr>
          <a:xfrm>
            <a:off x="170644" y="1108199"/>
            <a:ext cx="8218205" cy="646331"/>
          </a:xfrm>
          <a:prstGeom prst="rect">
            <a:avLst/>
          </a:prstGeom>
          <a:noFill/>
        </p:spPr>
        <p:txBody>
          <a:bodyPr wrap="square" rtlCol="0">
            <a:spAutoFit/>
          </a:bodyPr>
          <a:lstStyle/>
          <a:p>
            <a:r>
              <a:rPr lang="en-US" sz="3600" b="1" dirty="0">
                <a:solidFill>
                  <a:schemeClr val="bg1"/>
                </a:solidFill>
              </a:rPr>
              <a:t>NACCHO Roadmap to a Culture of Quality </a:t>
            </a:r>
          </a:p>
        </p:txBody>
      </p:sp>
      <p:pic>
        <p:nvPicPr>
          <p:cNvPr id="5" name="Content Placeholder 3">
            <a:extLst>
              <a:ext uri="{FF2B5EF4-FFF2-40B4-BE49-F238E27FC236}">
                <a16:creationId xmlns:a16="http://schemas.microsoft.com/office/drawing/2014/main" id="{213128CC-44E3-4A49-963D-8AA97FB50AB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386165"/>
            <a:ext cx="9144000" cy="1885950"/>
          </a:xfrm>
          <a:prstGeom prst="rect">
            <a:avLst/>
          </a:prstGeom>
        </p:spPr>
      </p:pic>
      <p:graphicFrame>
        <p:nvGraphicFramePr>
          <p:cNvPr id="12" name="Diagram 11">
            <a:extLst>
              <a:ext uri="{FF2B5EF4-FFF2-40B4-BE49-F238E27FC236}">
                <a16:creationId xmlns:a16="http://schemas.microsoft.com/office/drawing/2014/main" id="{057AB5FF-4F4E-43A6-AC51-D9A8218B8D0A}"/>
              </a:ext>
            </a:extLst>
          </p:cNvPr>
          <p:cNvGraphicFramePr/>
          <p:nvPr>
            <p:extLst>
              <p:ext uri="{D42A27DB-BD31-4B8C-83A1-F6EECF244321}">
                <p14:modId xmlns:p14="http://schemas.microsoft.com/office/powerpoint/2010/main" val="4045973145"/>
              </p:ext>
            </p:extLst>
          </p:nvPr>
        </p:nvGraphicFramePr>
        <p:xfrm>
          <a:off x="1266531" y="3649435"/>
          <a:ext cx="6610939" cy="30566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TextBox 3">
            <a:extLst>
              <a:ext uri="{FF2B5EF4-FFF2-40B4-BE49-F238E27FC236}">
                <a16:creationId xmlns:a16="http://schemas.microsoft.com/office/drawing/2014/main" id="{26EA31D5-5535-47FD-927E-0E197628BFC5}"/>
              </a:ext>
            </a:extLst>
          </p:cNvPr>
          <p:cNvSpPr txBox="1"/>
          <p:nvPr/>
        </p:nvSpPr>
        <p:spPr>
          <a:xfrm>
            <a:off x="3513127" y="5535385"/>
            <a:ext cx="3118757" cy="400110"/>
          </a:xfrm>
          <a:prstGeom prst="rect">
            <a:avLst/>
          </a:prstGeom>
          <a:noFill/>
        </p:spPr>
        <p:txBody>
          <a:bodyPr wrap="square" rtlCol="0">
            <a:spAutoFit/>
          </a:bodyPr>
          <a:lstStyle/>
          <a:p>
            <a:r>
              <a:rPr lang="en-US" sz="2000" dirty="0">
                <a:hlinkClick r:id="rId10"/>
              </a:rPr>
              <a:t>www.qiroadmap.org</a:t>
            </a:r>
            <a:r>
              <a:rPr lang="en-US" sz="2000" dirty="0"/>
              <a:t> </a:t>
            </a:r>
          </a:p>
        </p:txBody>
      </p:sp>
    </p:spTree>
    <p:extLst>
      <p:ext uri="{BB962C8B-B14F-4D97-AF65-F5344CB8AC3E}">
        <p14:creationId xmlns:p14="http://schemas.microsoft.com/office/powerpoint/2010/main" val="223372386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53795"/>
            <a:ext cx="9144000" cy="849086"/>
          </a:xfrm>
          <a:prstGeom prst="rect">
            <a:avLst/>
          </a:prstGeom>
        </p:spPr>
      </p:pic>
      <p:sp>
        <p:nvSpPr>
          <p:cNvPr id="23" name="TextBox 22"/>
          <p:cNvSpPr txBox="1"/>
          <p:nvPr/>
        </p:nvSpPr>
        <p:spPr>
          <a:xfrm>
            <a:off x="202279" y="355173"/>
            <a:ext cx="8218205" cy="646331"/>
          </a:xfrm>
          <a:prstGeom prst="rect">
            <a:avLst/>
          </a:prstGeom>
          <a:noFill/>
        </p:spPr>
        <p:txBody>
          <a:bodyPr wrap="square" rtlCol="0">
            <a:spAutoFit/>
          </a:bodyPr>
          <a:lstStyle/>
          <a:p>
            <a:r>
              <a:rPr lang="en-US" sz="3600" b="1" dirty="0">
                <a:solidFill>
                  <a:schemeClr val="bg1"/>
                </a:solidFill>
              </a:rPr>
              <a:t>NACCHO QI Self-Assessment Tool V2.0 </a:t>
            </a:r>
          </a:p>
        </p:txBody>
      </p:sp>
      <p:sp>
        <p:nvSpPr>
          <p:cNvPr id="6" name="Content Placeholder 2">
            <a:extLst>
              <a:ext uri="{FF2B5EF4-FFF2-40B4-BE49-F238E27FC236}">
                <a16:creationId xmlns:a16="http://schemas.microsoft.com/office/drawing/2014/main" id="{9D2DD900-0CAD-4237-B3E2-E50DE6F68F5D}"/>
              </a:ext>
            </a:extLst>
          </p:cNvPr>
          <p:cNvSpPr>
            <a:spLocks noGrp="1"/>
          </p:cNvSpPr>
          <p:nvPr>
            <p:ph idx="1"/>
          </p:nvPr>
        </p:nvSpPr>
        <p:spPr>
          <a:xfrm>
            <a:off x="114300" y="2434589"/>
            <a:ext cx="4632960" cy="2987040"/>
          </a:xfrm>
        </p:spPr>
        <p:txBody>
          <a:bodyPr/>
          <a:lstStyle/>
          <a:p>
            <a:pPr lvl="0"/>
            <a:endParaRPr lang="en-US" sz="1350" dirty="0">
              <a:solidFill>
                <a:srgbClr val="666A6A"/>
              </a:solidFill>
            </a:endParaRPr>
          </a:p>
          <a:p>
            <a:pPr marL="0" indent="0">
              <a:buNone/>
            </a:pPr>
            <a:endParaRPr lang="en-US" sz="1350" dirty="0"/>
          </a:p>
          <a:p>
            <a:endParaRPr lang="en-US" dirty="0"/>
          </a:p>
        </p:txBody>
      </p:sp>
      <p:sp>
        <p:nvSpPr>
          <p:cNvPr id="2" name="TextBox 1">
            <a:extLst>
              <a:ext uri="{FF2B5EF4-FFF2-40B4-BE49-F238E27FC236}">
                <a16:creationId xmlns:a16="http://schemas.microsoft.com/office/drawing/2014/main" id="{B618518B-E7AE-4573-9F93-86CB741CBD67}"/>
              </a:ext>
            </a:extLst>
          </p:cNvPr>
          <p:cNvSpPr txBox="1"/>
          <p:nvPr/>
        </p:nvSpPr>
        <p:spPr>
          <a:xfrm>
            <a:off x="114300" y="1204259"/>
            <a:ext cx="8456745" cy="1000274"/>
          </a:xfrm>
          <a:prstGeom prst="rect">
            <a:avLst/>
          </a:prstGeom>
          <a:noFill/>
        </p:spPr>
        <p:txBody>
          <a:bodyPr wrap="square" rtlCol="0">
            <a:spAutoFit/>
          </a:bodyPr>
          <a:lstStyle/>
          <a:p>
            <a:r>
              <a:rPr lang="en-US" sz="1600" b="1" dirty="0"/>
              <a:t>Purpose: </a:t>
            </a:r>
            <a:r>
              <a:rPr lang="en-US" sz="1600" dirty="0"/>
              <a:t>Enable organizations to assess their level of QI maturity, identify and prioritize gaps, and provide insight into actions that can be used in improvement planning efforts.</a:t>
            </a:r>
          </a:p>
          <a:p>
            <a:endParaRPr lang="en-US" sz="1350" dirty="0"/>
          </a:p>
          <a:p>
            <a:endParaRPr lang="en-US" sz="1350" dirty="0"/>
          </a:p>
        </p:txBody>
      </p:sp>
      <p:graphicFrame>
        <p:nvGraphicFramePr>
          <p:cNvPr id="9" name="Table 8">
            <a:extLst>
              <a:ext uri="{FF2B5EF4-FFF2-40B4-BE49-F238E27FC236}">
                <a16:creationId xmlns:a16="http://schemas.microsoft.com/office/drawing/2014/main" id="{2411E3B8-8A7A-43D3-845E-39B2A8D62C1E}"/>
              </a:ext>
            </a:extLst>
          </p:cNvPr>
          <p:cNvGraphicFramePr>
            <a:graphicFrameLocks noGrp="1"/>
          </p:cNvGraphicFramePr>
          <p:nvPr>
            <p:extLst>
              <p:ext uri="{D42A27DB-BD31-4B8C-83A1-F6EECF244321}">
                <p14:modId xmlns:p14="http://schemas.microsoft.com/office/powerpoint/2010/main" val="464088369"/>
              </p:ext>
            </p:extLst>
          </p:nvPr>
        </p:nvGraphicFramePr>
        <p:xfrm>
          <a:off x="703119" y="1871055"/>
          <a:ext cx="7737761" cy="4845064"/>
        </p:xfrm>
        <a:graphic>
          <a:graphicData uri="http://schemas.openxmlformats.org/drawingml/2006/table">
            <a:tbl>
              <a:tblPr/>
              <a:tblGrid>
                <a:gridCol w="1981167">
                  <a:extLst>
                    <a:ext uri="{9D8B030D-6E8A-4147-A177-3AD203B41FA5}">
                      <a16:colId xmlns:a16="http://schemas.microsoft.com/office/drawing/2014/main" val="916512489"/>
                    </a:ext>
                  </a:extLst>
                </a:gridCol>
                <a:gridCol w="5756594">
                  <a:extLst>
                    <a:ext uri="{9D8B030D-6E8A-4147-A177-3AD203B41FA5}">
                      <a16:colId xmlns:a16="http://schemas.microsoft.com/office/drawing/2014/main" val="2160873802"/>
                    </a:ext>
                  </a:extLst>
                </a:gridCol>
              </a:tblGrid>
              <a:tr h="188029">
                <a:tc>
                  <a:txBody>
                    <a:bodyPr/>
                    <a:lstStyle/>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FOUNDATIONAL ELEMENT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tc>
                  <a:txBody>
                    <a:bodyPr/>
                    <a:lstStyle/>
                    <a:p>
                      <a:pPr marL="0" marR="0" algn="ctr">
                        <a:lnSpc>
                          <a:spcPct val="107000"/>
                        </a:lnSpc>
                        <a:spcBef>
                          <a:spcPts val="0"/>
                        </a:spcBef>
                        <a:spcAft>
                          <a:spcPts val="0"/>
                        </a:spcAft>
                      </a:pPr>
                      <a:r>
                        <a:rPr lang="en-US" sz="16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SUB-ELEMENT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B99"/>
                    </a:solidFill>
                  </a:tcPr>
                </a:tc>
                <a:extLst>
                  <a:ext uri="{0D108BD9-81ED-4DB2-BD59-A6C34878D82A}">
                    <a16:rowId xmlns:a16="http://schemas.microsoft.com/office/drawing/2014/main" val="3339350721"/>
                  </a:ext>
                </a:extLst>
              </a:tr>
              <a:tr h="188029">
                <a:tc rowSpan="2">
                  <a:txBody>
                    <a:bodyPr/>
                    <a:lstStyle/>
                    <a:p>
                      <a:pPr marL="171450" marR="0" indent="-1714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1. Staff Empowerment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1.1   Enabling Performance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341249833"/>
                  </a:ext>
                </a:extLst>
              </a:tr>
              <a:tr h="337237">
                <a:tc vMerge="1">
                  <a:txBody>
                    <a:bodyPr/>
                    <a:lstStyle/>
                    <a:p>
                      <a:endParaRPr lang="en-US"/>
                    </a:p>
                  </a:txBody>
                  <a:tcPr/>
                </a:tc>
                <a:tc>
                  <a:txBody>
                    <a:bodyPr/>
                    <a:lstStyle/>
                    <a:p>
                      <a:pPr marL="0" marR="0" algn="l">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1.2   Knowledge, Skills and Abilities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644647661"/>
                  </a:ext>
                </a:extLst>
              </a:tr>
              <a:tr h="337237">
                <a:tc rowSpan="2">
                  <a:txBody>
                    <a:bodyPr/>
                    <a:lstStyle/>
                    <a:p>
                      <a:pPr marL="171450" marR="0" indent="-1714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2. Teamwork and Collaboration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l">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2.1   Collaborative Sharing and Improvement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737736361"/>
                  </a:ext>
                </a:extLst>
              </a:tr>
              <a:tr h="188029">
                <a:tc vMerge="1">
                  <a:txBody>
                    <a:bodyPr/>
                    <a:lstStyle/>
                    <a:p>
                      <a:endParaRPr lang="en-US"/>
                    </a:p>
                  </a:txBody>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2.2   QI Team Performance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613182812"/>
                  </a:ext>
                </a:extLst>
              </a:tr>
              <a:tr h="188029">
                <a:tc rowSpan="2">
                  <a:txBody>
                    <a:bodyPr/>
                    <a:lstStyle/>
                    <a:p>
                      <a:pPr marL="171450" marR="0" indent="-1714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3. Leadership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3.1   Culture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515618576"/>
                  </a:ext>
                </a:extLst>
              </a:tr>
              <a:tr h="188029">
                <a:tc vMerge="1">
                  <a:txBody>
                    <a:bodyPr/>
                    <a:lstStyle/>
                    <a:p>
                      <a:endParaRPr lang="en-US"/>
                    </a:p>
                  </a:txBody>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3.2   Resourcing and Structure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43160295"/>
                  </a:ext>
                </a:extLst>
              </a:tr>
              <a:tr h="337237">
                <a:tc rowSpan="2">
                  <a:txBody>
                    <a:bodyPr/>
                    <a:lstStyle/>
                    <a:p>
                      <a:pPr marL="171450" marR="0" indent="-1714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4. Customer Focus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4.1   Understanding the Customer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94351734"/>
                  </a:ext>
                </a:extLst>
              </a:tr>
              <a:tr h="337237">
                <a:tc vMerge="1">
                  <a:txBody>
                    <a:bodyPr/>
                    <a:lstStyle/>
                    <a:p>
                      <a:endParaRPr lang="en-US"/>
                    </a:p>
                  </a:txBody>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4.2   Meeting and Exceeding Customer Expectations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812904518"/>
                  </a:ext>
                </a:extLst>
              </a:tr>
              <a:tr h="188029">
                <a:tc rowSpan="3">
                  <a:txBody>
                    <a:bodyPr/>
                    <a:lstStyle/>
                    <a:p>
                      <a:pPr marL="171450" marR="0" indent="-1714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5. Quality Improvement Infrastructure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5.1   Strategic Planning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201934388"/>
                  </a:ext>
                </a:extLst>
              </a:tr>
              <a:tr h="337237">
                <a:tc vMerge="1">
                  <a:txBody>
                    <a:bodyPr/>
                    <a:lstStyle/>
                    <a:p>
                      <a:endParaRPr lang="en-US"/>
                    </a:p>
                  </a:txBody>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5.2   Performance Measurement and Use of Data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626448414"/>
                  </a:ext>
                </a:extLst>
              </a:tr>
              <a:tr h="337237">
                <a:tc vMerge="1">
                  <a:txBody>
                    <a:bodyPr/>
                    <a:lstStyle/>
                    <a:p>
                      <a:endParaRPr lang="en-US"/>
                    </a:p>
                  </a:txBody>
                  <a:tcPr/>
                </a:tc>
                <a:tc>
                  <a:txBody>
                    <a:bodyPr/>
                    <a:lstStyle/>
                    <a:p>
                      <a:pPr marL="0" marR="0" algn="l">
                        <a:lnSpc>
                          <a:spcPct val="107000"/>
                        </a:lnSpc>
                        <a:spcBef>
                          <a:spcPts val="0"/>
                        </a:spcBef>
                        <a:spcAft>
                          <a:spcPts val="0"/>
                        </a:spcAft>
                      </a:pPr>
                      <a:r>
                        <a:rPr lang="en-US" sz="1400">
                          <a:solidFill>
                            <a:srgbClr val="000000"/>
                          </a:solidFill>
                          <a:effectLst/>
                          <a:latin typeface="Calibri" panose="020F0502020204030204" pitchFamily="34" charset="0"/>
                          <a:ea typeface="Calibri" panose="020F0502020204030204" pitchFamily="34" charset="0"/>
                          <a:cs typeface="Arial" panose="020B0604020202020204" pitchFamily="34" charset="0"/>
                        </a:rPr>
                        <a:t>5.3   Annual Quality Improvement Planning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121244850"/>
                  </a:ext>
                </a:extLst>
              </a:tr>
              <a:tr h="337237">
                <a:tc rowSpan="3">
                  <a:txBody>
                    <a:bodyPr/>
                    <a:lstStyle/>
                    <a:p>
                      <a:pPr marL="171450" marR="0" indent="-1714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6. Continual Process Improvement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6.1   Improving Standardized Work</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70085769"/>
                  </a:ext>
                </a:extLst>
              </a:tr>
              <a:tr h="337237">
                <a:tc vMerge="1">
                  <a:txBody>
                    <a:bodyPr/>
                    <a:lstStyle/>
                    <a:p>
                      <a:endParaRPr lang="en-US"/>
                    </a:p>
                  </a:txBody>
                  <a:tcPr/>
                </a:tc>
                <a:tc>
                  <a:txBody>
                    <a:bodyPr/>
                    <a:lstStyle/>
                    <a:p>
                      <a:pPr marL="0" marR="0" algn="l">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6.2   Planning for Quality Improvement Projects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10593815"/>
                  </a:ext>
                </a:extLst>
              </a:tr>
              <a:tr h="337237">
                <a:tc vMerge="1">
                  <a:txBody>
                    <a:bodyPr/>
                    <a:lstStyle/>
                    <a:p>
                      <a:endParaRPr lang="en-US"/>
                    </a:p>
                  </a:txBody>
                  <a:tcPr/>
                </a:tc>
                <a:tc>
                  <a:txBody>
                    <a:bodyPr/>
                    <a:lstStyle/>
                    <a:p>
                      <a:pPr marL="0" marR="0" algn="l">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6.3   Testing, Studying, and Acting on Potential Solutions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0740" marR="60740" marT="22711" marB="227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669713579"/>
                  </a:ext>
                </a:extLst>
              </a:tr>
            </a:tbl>
          </a:graphicData>
        </a:graphic>
      </p:graphicFrame>
    </p:spTree>
    <p:extLst>
      <p:ext uri="{BB962C8B-B14F-4D97-AF65-F5344CB8AC3E}">
        <p14:creationId xmlns:p14="http://schemas.microsoft.com/office/powerpoint/2010/main" val="22140279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4372"/>
            <a:ext cx="9144000" cy="1164431"/>
          </a:xfrm>
          <a:prstGeom prst="rect">
            <a:avLst/>
          </a:prstGeom>
        </p:spPr>
      </p:pic>
      <p:sp>
        <p:nvSpPr>
          <p:cNvPr id="23" name="TextBox 22"/>
          <p:cNvSpPr txBox="1"/>
          <p:nvPr/>
        </p:nvSpPr>
        <p:spPr>
          <a:xfrm>
            <a:off x="203301" y="478575"/>
            <a:ext cx="8218205" cy="646331"/>
          </a:xfrm>
          <a:prstGeom prst="rect">
            <a:avLst/>
          </a:prstGeom>
          <a:noFill/>
        </p:spPr>
        <p:txBody>
          <a:bodyPr wrap="square" rtlCol="0">
            <a:spAutoFit/>
          </a:bodyPr>
          <a:lstStyle/>
          <a:p>
            <a:r>
              <a:rPr lang="en-US" sz="3600" b="1" dirty="0">
                <a:solidFill>
                  <a:schemeClr val="bg1"/>
                </a:solidFill>
              </a:rPr>
              <a:t>Developing the QI SAT V2.0 </a:t>
            </a:r>
          </a:p>
        </p:txBody>
      </p:sp>
      <p:sp>
        <p:nvSpPr>
          <p:cNvPr id="11" name="TextBox 10">
            <a:extLst>
              <a:ext uri="{FF2B5EF4-FFF2-40B4-BE49-F238E27FC236}">
                <a16:creationId xmlns:a16="http://schemas.microsoft.com/office/drawing/2014/main" id="{13A41E2A-800D-480F-BE8A-678FE6AFB9CC}"/>
              </a:ext>
            </a:extLst>
          </p:cNvPr>
          <p:cNvSpPr txBox="1"/>
          <p:nvPr/>
        </p:nvSpPr>
        <p:spPr>
          <a:xfrm>
            <a:off x="203301" y="1559229"/>
            <a:ext cx="8344351" cy="5424562"/>
          </a:xfrm>
          <a:prstGeom prst="rect">
            <a:avLst/>
          </a:prstGeom>
          <a:noFill/>
        </p:spPr>
        <p:txBody>
          <a:bodyPr wrap="square" rtlCol="0">
            <a:spAutoFit/>
          </a:bodyPr>
          <a:lstStyle/>
          <a:p>
            <a:endParaRPr lang="en-US" sz="1350" dirty="0"/>
          </a:p>
          <a:p>
            <a:pPr marL="214313" indent="-214313">
              <a:buFont typeface="Arial" panose="020B0604020202020204" pitchFamily="34" charset="0"/>
              <a:buChar char="•"/>
            </a:pPr>
            <a:r>
              <a:rPr lang="en-US" dirty="0"/>
              <a:t>Principle Component Analysis </a:t>
            </a:r>
          </a:p>
          <a:p>
            <a:pPr marL="214313" indent="-214313">
              <a:buFont typeface="Arial" panose="020B0604020202020204" pitchFamily="34" charset="0"/>
              <a:buChar char="•"/>
            </a:pPr>
            <a:endParaRPr lang="en-US" dirty="0"/>
          </a:p>
          <a:p>
            <a:pPr marL="214313" indent="-214313">
              <a:buFont typeface="Arial" panose="020B0604020202020204" pitchFamily="34" charset="0"/>
              <a:buChar char="•"/>
            </a:pPr>
            <a:r>
              <a:rPr lang="en-US" dirty="0"/>
              <a:t>Manual Review </a:t>
            </a:r>
          </a:p>
          <a:p>
            <a:endParaRPr lang="en-US" dirty="0"/>
          </a:p>
          <a:p>
            <a:pPr marL="214313" indent="-214313">
              <a:buFont typeface="Arial" panose="020B0604020202020204" pitchFamily="34" charset="0"/>
              <a:buChar char="•"/>
            </a:pPr>
            <a:r>
              <a:rPr lang="en-US" dirty="0" err="1"/>
              <a:t>Crosswalked</a:t>
            </a:r>
            <a:r>
              <a:rPr lang="en-US" dirty="0"/>
              <a:t>/benchmarked with similar frameworks: </a:t>
            </a:r>
          </a:p>
          <a:p>
            <a:pPr marL="742950" lvl="1" indent="-285750">
              <a:buFont typeface="Wingdings" panose="05000000000000000000" pitchFamily="2" charset="2"/>
              <a:buChar char="Ø"/>
            </a:pPr>
            <a:r>
              <a:rPr lang="en-US" dirty="0"/>
              <a:t>Baldrige Criteria (</a:t>
            </a:r>
            <a:r>
              <a:rPr lang="en-US" i="1" dirty="0"/>
              <a:t>6 out of 7 criteria</a:t>
            </a:r>
            <a:r>
              <a:rPr lang="en-US" dirty="0"/>
              <a:t>)</a:t>
            </a:r>
          </a:p>
          <a:p>
            <a:pPr marL="742950" lvl="1" indent="-285750">
              <a:buFont typeface="Wingdings" panose="05000000000000000000" pitchFamily="2" charset="2"/>
              <a:buChar char="Ø"/>
            </a:pPr>
            <a:r>
              <a:rPr lang="en-US" dirty="0"/>
              <a:t>PHAB Standards (</a:t>
            </a:r>
            <a:r>
              <a:rPr lang="en-US" i="1" dirty="0"/>
              <a:t>Domain 9</a:t>
            </a:r>
            <a:r>
              <a:rPr lang="en-US" dirty="0"/>
              <a:t>)</a:t>
            </a:r>
          </a:p>
          <a:p>
            <a:pPr marL="742950" lvl="1" indent="-285750">
              <a:buFont typeface="Wingdings" panose="05000000000000000000" pitchFamily="2" charset="2"/>
              <a:buChar char="Ø"/>
            </a:pPr>
            <a:r>
              <a:rPr lang="en-US" dirty="0"/>
              <a:t>Turning Point Performance Management Self-Assessment </a:t>
            </a:r>
            <a:r>
              <a:rPr lang="en-US" i="1" dirty="0"/>
              <a:t>(~85% alignment)</a:t>
            </a:r>
          </a:p>
          <a:p>
            <a:pPr marL="742950" lvl="1" indent="-285750">
              <a:buFont typeface="Wingdings" panose="05000000000000000000" pitchFamily="2" charset="2"/>
              <a:buChar char="Ø"/>
            </a:pPr>
            <a:r>
              <a:rPr lang="en-US" dirty="0"/>
              <a:t>QI Maturity Tool  </a:t>
            </a:r>
          </a:p>
          <a:p>
            <a:pPr marL="742950" lvl="1" indent="-285750">
              <a:buFont typeface="Wingdings" panose="05000000000000000000" pitchFamily="2" charset="2"/>
              <a:buChar char="Ø"/>
            </a:pPr>
            <a:r>
              <a:rPr lang="en-US" dirty="0"/>
              <a:t>Lean </a:t>
            </a:r>
          </a:p>
          <a:p>
            <a:pPr marL="742950" lvl="1" indent="-285750">
              <a:buFont typeface="Wingdings" panose="05000000000000000000" pitchFamily="2" charset="2"/>
              <a:buChar char="Ø"/>
            </a:pPr>
            <a:r>
              <a:rPr lang="en-US" dirty="0"/>
              <a:t>Six Sigma Maturity Index </a:t>
            </a:r>
          </a:p>
          <a:p>
            <a:pPr marL="671513" lvl="1" indent="-214313">
              <a:buFont typeface="Arial" panose="020B0604020202020204" pitchFamily="34" charset="0"/>
              <a:buChar char="•"/>
            </a:pPr>
            <a:endParaRPr lang="en-US" dirty="0"/>
          </a:p>
          <a:p>
            <a:pPr marL="214313" indent="-214313">
              <a:buFont typeface="Arial" panose="020B0604020202020204" pitchFamily="34" charset="0"/>
              <a:buChar char="•"/>
            </a:pPr>
            <a:r>
              <a:rPr lang="en-US" dirty="0"/>
              <a:t>Two committees:</a:t>
            </a:r>
          </a:p>
          <a:p>
            <a:pPr marL="671513" lvl="1" indent="-214313">
              <a:buFont typeface="Arial" panose="020B0604020202020204" pitchFamily="34" charset="0"/>
              <a:buChar char="•"/>
            </a:pPr>
            <a:r>
              <a:rPr lang="en-US" dirty="0"/>
              <a:t>8 QI experts/consultants</a:t>
            </a:r>
          </a:p>
          <a:p>
            <a:pPr marL="671513" lvl="1" indent="-214313">
              <a:buFont typeface="Arial" panose="020B0604020202020204" pitchFamily="34" charset="0"/>
              <a:buChar char="•"/>
            </a:pPr>
            <a:r>
              <a:rPr lang="en-US" dirty="0"/>
              <a:t>8 health department QI practitioners</a:t>
            </a:r>
          </a:p>
          <a:p>
            <a:endParaRPr lang="en-US" dirty="0"/>
          </a:p>
          <a:p>
            <a:pPr marL="214313" indent="-214313">
              <a:buFont typeface="Arial" panose="020B0604020202020204" pitchFamily="34" charset="0"/>
              <a:buChar char="•"/>
            </a:pPr>
            <a:r>
              <a:rPr lang="en-US" dirty="0"/>
              <a:t>Pilot Test (~150 respondents) </a:t>
            </a:r>
          </a:p>
          <a:p>
            <a:pPr marL="671513" lvl="1" indent="-214313">
              <a:buFont typeface="Arial" panose="020B0604020202020204" pitchFamily="34" charset="0"/>
              <a:buChar char="•"/>
            </a:pPr>
            <a:endParaRPr lang="en-US" sz="1350" dirty="0"/>
          </a:p>
          <a:p>
            <a:endParaRPr lang="en-US" sz="1350" dirty="0"/>
          </a:p>
        </p:txBody>
      </p:sp>
    </p:spTree>
    <p:extLst>
      <p:ext uri="{BB962C8B-B14F-4D97-AF65-F5344CB8AC3E}">
        <p14:creationId xmlns:p14="http://schemas.microsoft.com/office/powerpoint/2010/main" val="286761292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8221"/>
            <a:ext cx="9144000" cy="1164431"/>
          </a:xfrm>
          <a:prstGeom prst="rect">
            <a:avLst/>
          </a:prstGeom>
        </p:spPr>
      </p:pic>
      <p:sp>
        <p:nvSpPr>
          <p:cNvPr id="23" name="TextBox 22"/>
          <p:cNvSpPr txBox="1"/>
          <p:nvPr/>
        </p:nvSpPr>
        <p:spPr>
          <a:xfrm>
            <a:off x="193361" y="534084"/>
            <a:ext cx="8218205" cy="646331"/>
          </a:xfrm>
          <a:prstGeom prst="rect">
            <a:avLst/>
          </a:prstGeom>
          <a:noFill/>
        </p:spPr>
        <p:txBody>
          <a:bodyPr wrap="square" rtlCol="0">
            <a:spAutoFit/>
          </a:bodyPr>
          <a:lstStyle/>
          <a:p>
            <a:r>
              <a:rPr lang="en-US" sz="3600" b="1" dirty="0">
                <a:solidFill>
                  <a:schemeClr val="bg1"/>
                </a:solidFill>
              </a:rPr>
              <a:t>Summary of Changes </a:t>
            </a:r>
          </a:p>
        </p:txBody>
      </p:sp>
      <p:sp>
        <p:nvSpPr>
          <p:cNvPr id="11" name="TextBox 10">
            <a:extLst>
              <a:ext uri="{FF2B5EF4-FFF2-40B4-BE49-F238E27FC236}">
                <a16:creationId xmlns:a16="http://schemas.microsoft.com/office/drawing/2014/main" id="{13A41E2A-800D-480F-BE8A-678FE6AFB9CC}"/>
              </a:ext>
            </a:extLst>
          </p:cNvPr>
          <p:cNvSpPr txBox="1"/>
          <p:nvPr/>
        </p:nvSpPr>
        <p:spPr>
          <a:xfrm>
            <a:off x="0" y="2143658"/>
            <a:ext cx="3878350" cy="4108817"/>
          </a:xfrm>
          <a:prstGeom prst="rect">
            <a:avLst/>
          </a:prstGeom>
          <a:noFill/>
        </p:spPr>
        <p:txBody>
          <a:bodyPr wrap="square" rtlCol="0">
            <a:spAutoFit/>
          </a:bodyPr>
          <a:lstStyle/>
          <a:p>
            <a:endParaRPr lang="en-US" sz="1350" dirty="0"/>
          </a:p>
          <a:p>
            <a:pPr marL="285750" indent="-285750">
              <a:buFont typeface="Wingdings" panose="05000000000000000000" pitchFamily="2" charset="2"/>
              <a:buChar char="Ø"/>
            </a:pPr>
            <a:r>
              <a:rPr lang="en-US" dirty="0"/>
              <a:t>Reduced from 220 items to 59 items </a:t>
            </a:r>
            <a:br>
              <a:rPr lang="en-US" dirty="0"/>
            </a:br>
            <a:endParaRPr lang="en-US" dirty="0"/>
          </a:p>
          <a:p>
            <a:pPr marL="285750" indent="-285750">
              <a:buFont typeface="Wingdings" panose="05000000000000000000" pitchFamily="2" charset="2"/>
              <a:buChar char="Ø"/>
            </a:pPr>
            <a:r>
              <a:rPr lang="en-US" dirty="0"/>
              <a:t>Simplified language</a:t>
            </a:r>
            <a:br>
              <a:rPr lang="en-US" dirty="0"/>
            </a:br>
            <a:endParaRPr lang="en-US" dirty="0"/>
          </a:p>
          <a:p>
            <a:pPr marL="285750" indent="-285750">
              <a:buFont typeface="Wingdings" panose="05000000000000000000" pitchFamily="2" charset="2"/>
              <a:buChar char="Ø"/>
            </a:pPr>
            <a:r>
              <a:rPr lang="en-US" dirty="0"/>
              <a:t>Added a staff version (27 items)</a:t>
            </a:r>
            <a:br>
              <a:rPr lang="en-US" dirty="0"/>
            </a:br>
            <a:endParaRPr lang="en-US" dirty="0"/>
          </a:p>
          <a:p>
            <a:pPr marL="285750" indent="-285750">
              <a:buFont typeface="Wingdings" panose="05000000000000000000" pitchFamily="2" charset="2"/>
              <a:buChar char="Ø"/>
            </a:pPr>
            <a:r>
              <a:rPr lang="en-US" dirty="0"/>
              <a:t>Revised scoring scale  </a:t>
            </a:r>
            <a:br>
              <a:rPr lang="en-US" dirty="0"/>
            </a:br>
            <a:endParaRPr lang="en-US" dirty="0"/>
          </a:p>
          <a:p>
            <a:pPr marL="285750" indent="-285750">
              <a:buFont typeface="Wingdings" panose="05000000000000000000" pitchFamily="2" charset="2"/>
              <a:buChar char="Ø"/>
            </a:pPr>
            <a:r>
              <a:rPr lang="en-US" dirty="0"/>
              <a:t>Added discussion questions </a:t>
            </a:r>
            <a:br>
              <a:rPr lang="en-US" dirty="0"/>
            </a:br>
            <a:endParaRPr lang="en-US" dirty="0"/>
          </a:p>
          <a:p>
            <a:pPr marL="285750" indent="-285750">
              <a:buFont typeface="Wingdings" panose="05000000000000000000" pitchFamily="2" charset="2"/>
              <a:buChar char="Ø"/>
            </a:pPr>
            <a:r>
              <a:rPr lang="en-US" dirty="0"/>
              <a:t>Revised scoring summary spreadsheet </a:t>
            </a:r>
          </a:p>
          <a:p>
            <a:pPr marL="671513" lvl="1" indent="-214313">
              <a:buFont typeface="Arial" panose="020B0604020202020204" pitchFamily="34" charset="0"/>
              <a:buChar char="•"/>
            </a:pPr>
            <a:endParaRPr lang="en-US" dirty="0"/>
          </a:p>
          <a:p>
            <a:endParaRPr lang="en-US" sz="1350" dirty="0"/>
          </a:p>
        </p:txBody>
      </p:sp>
      <p:pic>
        <p:nvPicPr>
          <p:cNvPr id="5" name="Picture 4">
            <a:extLst>
              <a:ext uri="{FF2B5EF4-FFF2-40B4-BE49-F238E27FC236}">
                <a16:creationId xmlns:a16="http://schemas.microsoft.com/office/drawing/2014/main" id="{11BC2F57-796C-4F30-A951-9FB8C860EF90}"/>
              </a:ext>
            </a:extLst>
          </p:cNvPr>
          <p:cNvPicPr>
            <a:picLocks noChangeAspect="1"/>
          </p:cNvPicPr>
          <p:nvPr/>
        </p:nvPicPr>
        <p:blipFill rotWithShape="1">
          <a:blip r:embed="rId4"/>
          <a:srcRect l="18369" t="20822" r="19892" b="8647"/>
          <a:stretch/>
        </p:blipFill>
        <p:spPr>
          <a:xfrm>
            <a:off x="3877508" y="2417409"/>
            <a:ext cx="5266492" cy="3307529"/>
          </a:xfrm>
          <a:prstGeom prst="rect">
            <a:avLst/>
          </a:prstGeom>
        </p:spPr>
      </p:pic>
    </p:spTree>
    <p:extLst>
      <p:ext uri="{BB962C8B-B14F-4D97-AF65-F5344CB8AC3E}">
        <p14:creationId xmlns:p14="http://schemas.microsoft.com/office/powerpoint/2010/main" val="66088920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7250"/>
            <a:ext cx="9144000" cy="1164431"/>
          </a:xfrm>
          <a:prstGeom prst="rect">
            <a:avLst/>
          </a:prstGeom>
        </p:spPr>
      </p:pic>
      <p:sp>
        <p:nvSpPr>
          <p:cNvPr id="23" name="TextBox 22"/>
          <p:cNvSpPr txBox="1"/>
          <p:nvPr/>
        </p:nvSpPr>
        <p:spPr>
          <a:xfrm>
            <a:off x="203301" y="844436"/>
            <a:ext cx="8218205" cy="646331"/>
          </a:xfrm>
          <a:prstGeom prst="rect">
            <a:avLst/>
          </a:prstGeom>
          <a:noFill/>
        </p:spPr>
        <p:txBody>
          <a:bodyPr wrap="square" rtlCol="0">
            <a:spAutoFit/>
          </a:bodyPr>
          <a:lstStyle/>
          <a:p>
            <a:r>
              <a:rPr lang="en-US" sz="3600" b="1" dirty="0">
                <a:solidFill>
                  <a:schemeClr val="bg1"/>
                </a:solidFill>
              </a:rPr>
              <a:t>Step 1: Conduct the Assessment</a:t>
            </a:r>
          </a:p>
        </p:txBody>
      </p:sp>
      <p:sp>
        <p:nvSpPr>
          <p:cNvPr id="11" name="TextBox 10">
            <a:extLst>
              <a:ext uri="{FF2B5EF4-FFF2-40B4-BE49-F238E27FC236}">
                <a16:creationId xmlns:a16="http://schemas.microsoft.com/office/drawing/2014/main" id="{13A41E2A-800D-480F-BE8A-678FE6AFB9CC}"/>
              </a:ext>
            </a:extLst>
          </p:cNvPr>
          <p:cNvSpPr txBox="1"/>
          <p:nvPr/>
        </p:nvSpPr>
        <p:spPr>
          <a:xfrm>
            <a:off x="365658" y="2043248"/>
            <a:ext cx="5116217" cy="3916457"/>
          </a:xfrm>
          <a:prstGeom prst="rect">
            <a:avLst/>
          </a:prstGeom>
          <a:noFill/>
        </p:spPr>
        <p:txBody>
          <a:bodyPr wrap="square" rtlCol="0">
            <a:spAutoFit/>
          </a:bodyPr>
          <a:lstStyle/>
          <a:p>
            <a:endParaRPr lang="en-US" sz="1600" dirty="0"/>
          </a:p>
          <a:p>
            <a:pPr marL="214313" indent="-214313">
              <a:buFont typeface="Arial" panose="020B0604020202020204" pitchFamily="34" charset="0"/>
              <a:buChar char="•"/>
            </a:pPr>
            <a:r>
              <a:rPr lang="en-US" sz="1600" dirty="0"/>
              <a:t>Orient staff to the QI SAT </a:t>
            </a:r>
          </a:p>
          <a:p>
            <a:endParaRPr lang="en-US" sz="1600" dirty="0"/>
          </a:p>
          <a:p>
            <a:pPr marL="214313" indent="-214313">
              <a:buFont typeface="Arial" panose="020B0604020202020204" pitchFamily="34" charset="0"/>
              <a:buChar char="•"/>
            </a:pPr>
            <a:r>
              <a:rPr lang="en-US" sz="1600" dirty="0"/>
              <a:t>Administer leadership assessment</a:t>
            </a:r>
          </a:p>
          <a:p>
            <a:pPr marL="742950" lvl="1" indent="-285750">
              <a:buFont typeface="Wingdings" panose="05000000000000000000" pitchFamily="2" charset="2"/>
              <a:buChar char="Ø"/>
            </a:pPr>
            <a:r>
              <a:rPr lang="en-US" sz="1600" dirty="0"/>
              <a:t>Senior Leaders, Executives, QI Committee </a:t>
            </a:r>
          </a:p>
          <a:p>
            <a:pPr marL="742950" lvl="1" indent="-285750">
              <a:buFont typeface="Wingdings" panose="05000000000000000000" pitchFamily="2" charset="2"/>
              <a:buChar char="Ø"/>
            </a:pPr>
            <a:r>
              <a:rPr lang="en-US" sz="1600" dirty="0"/>
              <a:t>Agency-wide perspective </a:t>
            </a:r>
          </a:p>
          <a:p>
            <a:pPr marL="742950" lvl="1" indent="-285750">
              <a:buFont typeface="Wingdings" panose="05000000000000000000" pitchFamily="2" charset="2"/>
              <a:buChar char="Ø"/>
            </a:pPr>
            <a:r>
              <a:rPr lang="en-US" sz="1600" dirty="0"/>
              <a:t>Facilitated discussion</a:t>
            </a:r>
          </a:p>
          <a:p>
            <a:pPr marL="742950" lvl="1" indent="-285750">
              <a:buFont typeface="Wingdings" panose="05000000000000000000" pitchFamily="2" charset="2"/>
              <a:buChar char="Ø"/>
            </a:pPr>
            <a:r>
              <a:rPr lang="en-US" sz="1600" dirty="0"/>
              <a:t>Group polling methods</a:t>
            </a:r>
          </a:p>
          <a:p>
            <a:pPr lvl="1"/>
            <a:endParaRPr lang="en-US" sz="1600" dirty="0"/>
          </a:p>
          <a:p>
            <a:pPr marL="214313" indent="-214313">
              <a:buFont typeface="Arial" panose="020B0604020202020204" pitchFamily="34" charset="0"/>
              <a:buChar char="•"/>
            </a:pPr>
            <a:r>
              <a:rPr lang="en-US" sz="1600" dirty="0"/>
              <a:t> Administer staff assessment </a:t>
            </a:r>
          </a:p>
          <a:p>
            <a:pPr marL="742950" lvl="1" indent="-285750">
              <a:buFont typeface="Wingdings" panose="05000000000000000000" pitchFamily="2" charset="2"/>
              <a:buChar char="Ø"/>
            </a:pPr>
            <a:r>
              <a:rPr lang="en-US" sz="1600" dirty="0"/>
              <a:t>Supervisors, general staff</a:t>
            </a:r>
          </a:p>
          <a:p>
            <a:pPr marL="742950" lvl="1" indent="-285750">
              <a:buFont typeface="Wingdings" panose="05000000000000000000" pitchFamily="2" charset="2"/>
              <a:buChar char="Ø"/>
            </a:pPr>
            <a:r>
              <a:rPr lang="en-US" sz="1600" dirty="0"/>
              <a:t>Individual or team perspective </a:t>
            </a:r>
          </a:p>
          <a:p>
            <a:pPr marL="742950" lvl="1" indent="-285750">
              <a:buFont typeface="Wingdings" panose="05000000000000000000" pitchFamily="2" charset="2"/>
              <a:buChar char="Ø"/>
            </a:pPr>
            <a:r>
              <a:rPr lang="en-US" sz="1600" dirty="0"/>
              <a:t>Paper or online surveys</a:t>
            </a:r>
          </a:p>
          <a:p>
            <a:pPr marL="671513" lvl="1" indent="-214313">
              <a:buFont typeface="Arial" panose="020B0604020202020204" pitchFamily="34" charset="0"/>
              <a:buChar char="•"/>
            </a:pPr>
            <a:endParaRPr lang="en-US" sz="1350" dirty="0"/>
          </a:p>
          <a:p>
            <a:pPr marL="671513" lvl="1" indent="-214313">
              <a:buFont typeface="Arial" panose="020B0604020202020204" pitchFamily="34" charset="0"/>
              <a:buChar char="•"/>
            </a:pPr>
            <a:endParaRPr lang="en-US" sz="1350" dirty="0"/>
          </a:p>
          <a:p>
            <a:endParaRPr lang="en-US" sz="1350" dirty="0"/>
          </a:p>
        </p:txBody>
      </p:sp>
    </p:spTree>
    <p:extLst>
      <p:ext uri="{BB962C8B-B14F-4D97-AF65-F5344CB8AC3E}">
        <p14:creationId xmlns:p14="http://schemas.microsoft.com/office/powerpoint/2010/main" val="4278483454"/>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3165"/>
            <a:ext cx="9144000" cy="1164431"/>
          </a:xfrm>
          <a:prstGeom prst="rect">
            <a:avLst/>
          </a:prstGeom>
        </p:spPr>
      </p:pic>
      <p:sp>
        <p:nvSpPr>
          <p:cNvPr id="23" name="TextBox 22"/>
          <p:cNvSpPr txBox="1"/>
          <p:nvPr/>
        </p:nvSpPr>
        <p:spPr>
          <a:xfrm>
            <a:off x="238811" y="702393"/>
            <a:ext cx="8218205" cy="646331"/>
          </a:xfrm>
          <a:prstGeom prst="rect">
            <a:avLst/>
          </a:prstGeom>
          <a:noFill/>
        </p:spPr>
        <p:txBody>
          <a:bodyPr wrap="square" rtlCol="0">
            <a:spAutoFit/>
          </a:bodyPr>
          <a:lstStyle/>
          <a:p>
            <a:r>
              <a:rPr lang="en-US" sz="3600" b="1" dirty="0">
                <a:solidFill>
                  <a:schemeClr val="bg1"/>
                </a:solidFill>
              </a:rPr>
              <a:t>Scoring Scale: Leadership Assessment  </a:t>
            </a:r>
          </a:p>
        </p:txBody>
      </p:sp>
      <p:graphicFrame>
        <p:nvGraphicFramePr>
          <p:cNvPr id="3" name="Table 2">
            <a:extLst>
              <a:ext uri="{FF2B5EF4-FFF2-40B4-BE49-F238E27FC236}">
                <a16:creationId xmlns:a16="http://schemas.microsoft.com/office/drawing/2014/main" id="{5836DC81-B461-4493-8DE6-F165D8BCDB32}"/>
              </a:ext>
            </a:extLst>
          </p:cNvPr>
          <p:cNvGraphicFramePr>
            <a:graphicFrameLocks noGrp="1"/>
          </p:cNvGraphicFramePr>
          <p:nvPr>
            <p:extLst>
              <p:ext uri="{D42A27DB-BD31-4B8C-83A1-F6EECF244321}">
                <p14:modId xmlns:p14="http://schemas.microsoft.com/office/powerpoint/2010/main" val="170393636"/>
              </p:ext>
            </p:extLst>
          </p:nvPr>
        </p:nvGraphicFramePr>
        <p:xfrm>
          <a:off x="381740" y="2013232"/>
          <a:ext cx="8380520" cy="4654612"/>
        </p:xfrm>
        <a:graphic>
          <a:graphicData uri="http://schemas.openxmlformats.org/drawingml/2006/table">
            <a:tbl>
              <a:tblPr firstRow="1" firstCol="1" bandRow="1"/>
              <a:tblGrid>
                <a:gridCol w="1853096">
                  <a:extLst>
                    <a:ext uri="{9D8B030D-6E8A-4147-A177-3AD203B41FA5}">
                      <a16:colId xmlns:a16="http://schemas.microsoft.com/office/drawing/2014/main" val="4232387564"/>
                    </a:ext>
                  </a:extLst>
                </a:gridCol>
                <a:gridCol w="778500">
                  <a:extLst>
                    <a:ext uri="{9D8B030D-6E8A-4147-A177-3AD203B41FA5}">
                      <a16:colId xmlns:a16="http://schemas.microsoft.com/office/drawing/2014/main" val="3953119292"/>
                    </a:ext>
                  </a:extLst>
                </a:gridCol>
                <a:gridCol w="5748924">
                  <a:extLst>
                    <a:ext uri="{9D8B030D-6E8A-4147-A177-3AD203B41FA5}">
                      <a16:colId xmlns:a16="http://schemas.microsoft.com/office/drawing/2014/main" val="3313780930"/>
                    </a:ext>
                  </a:extLst>
                </a:gridCol>
              </a:tblGrid>
              <a:tr h="695757">
                <a:tc>
                  <a:txBody>
                    <a:bodyPr/>
                    <a:lstStyle/>
                    <a:p>
                      <a:pPr marL="0" marR="0" algn="ctr">
                        <a:lnSpc>
                          <a:spcPct val="107000"/>
                        </a:lnSpc>
                        <a:spcBef>
                          <a:spcPts val="0"/>
                        </a:spcBef>
                        <a:spcAft>
                          <a:spcPts val="0"/>
                        </a:spcAft>
                      </a:pPr>
                      <a:b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b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Roadmap Phase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008B99"/>
                    </a:solidFill>
                  </a:tcPr>
                </a:tc>
                <a:tc>
                  <a:txBody>
                    <a:bodyPr/>
                    <a:lstStyle/>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SAT Scale Score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008B99"/>
                    </a:solidFill>
                  </a:tcPr>
                </a:tc>
                <a:tc>
                  <a:txBody>
                    <a:bodyPr/>
                    <a:lstStyle/>
                    <a:p>
                      <a:pPr marL="0" marR="0" algn="ctr">
                        <a:lnSpc>
                          <a:spcPct val="107000"/>
                        </a:lnSpc>
                        <a:spcBef>
                          <a:spcPts val="0"/>
                        </a:spcBef>
                        <a:spcAft>
                          <a:spcPts val="0"/>
                        </a:spcAft>
                      </a:pPr>
                      <a:b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b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SAT Scale Interpretation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008B99"/>
                    </a:solidFill>
                  </a:tcPr>
                </a:tc>
                <a:extLst>
                  <a:ext uri="{0D108BD9-81ED-4DB2-BD59-A6C34878D82A}">
                    <a16:rowId xmlns:a16="http://schemas.microsoft.com/office/drawing/2014/main" val="2896115554"/>
                  </a:ext>
                </a:extLst>
              </a:tr>
              <a:tr h="460367">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Phase 1: No knowledge or awareness of QI</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The respondent feels that the statement never occurs in the agency.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50668976"/>
                  </a:ext>
                </a:extLst>
              </a:tr>
              <a:tr h="460367">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Phase 2: Not Involved in QI Activities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The respondent feels that the statement rarely occurs in the agency.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77657350"/>
                  </a:ext>
                </a:extLst>
              </a:tr>
              <a:tr h="460367">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Phase 3: Informal or Ad Hoc QI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The respondent feels the statement occurs inconsistently or informally in some areas of the agency.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62687024"/>
                  </a:ext>
                </a:extLst>
              </a:tr>
              <a:tr h="460367">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Phase 4: Formal QI in Specific Areas of the Agency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The respondent feels the statement occurs inconsistently or informally in some areas and formally in other areas of the agency.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59377055"/>
                  </a:ext>
                </a:extLst>
              </a:tr>
              <a:tr h="460367">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Phase 5: Formal Agency-wide QI</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The respondent feels the statement occurs formally in all areas of the agency.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23699740"/>
                  </a:ext>
                </a:extLst>
              </a:tr>
              <a:tr h="224975">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Phase 6: QI Culture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Arial" panose="020B0604020202020204" pitchFamily="34" charset="0"/>
                        </a:rPr>
                        <a:t>The respondent feels the concept in the statement is fully integrated into the agency culture.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18562732"/>
                  </a:ext>
                </a:extLst>
              </a:tr>
              <a:tr h="224975">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Arial" panose="020B0604020202020204" pitchFamily="34" charset="0"/>
                        </a:rPr>
                        <a:t>Not Applicable (N/A)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Arial" panose="020B0604020202020204" pitchFamily="34" charset="0"/>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Arial" panose="020B0604020202020204" pitchFamily="34" charset="0"/>
                        </a:rPr>
                        <a:t>The statement cannot apply due to unavoidable limitations such as regulatory restrictions.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562277"/>
                  </a:ext>
                </a:extLst>
              </a:tr>
              <a:tr h="931149">
                <a:tc gridSpan="3">
                  <a:txBody>
                    <a:bodyPr/>
                    <a:lstStyle/>
                    <a:p>
                      <a:pPr marL="0" marR="0">
                        <a:lnSpc>
                          <a:spcPct val="107000"/>
                        </a:lnSpc>
                        <a:spcBef>
                          <a:spcPts val="0"/>
                        </a:spcBef>
                        <a:spcAft>
                          <a:spcPts val="0"/>
                        </a:spcAft>
                      </a:pPr>
                      <a:r>
                        <a:rPr lang="en-US" sz="1200" i="1" dirty="0">
                          <a:effectLst/>
                          <a:latin typeface="Calibri" panose="020F0502020204030204" pitchFamily="34" charset="0"/>
                          <a:ea typeface="Calibri" panose="020F0502020204030204" pitchFamily="34" charset="0"/>
                          <a:cs typeface="Arial" panose="020B0604020202020204" pitchFamily="34" charset="0"/>
                        </a:rPr>
                        <a:t>*The N/a was included to accommodate instances where the statement cannot apply due to unavoidable limitations such as regulatory restrictions or governance structure. Carefully consider whether a statement should receive an “N/A” versus a Score of “1.” Generally, if a diagnostic statement represents an activity that is not occurring due to limited capacity, it should receive a score of “1” rather than “N/A.”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30089178"/>
                  </a:ext>
                </a:extLst>
              </a:tr>
            </a:tbl>
          </a:graphicData>
        </a:graphic>
      </p:graphicFrame>
    </p:spTree>
    <p:extLst>
      <p:ext uri="{BB962C8B-B14F-4D97-AF65-F5344CB8AC3E}">
        <p14:creationId xmlns:p14="http://schemas.microsoft.com/office/powerpoint/2010/main" val="1813708212"/>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3165"/>
            <a:ext cx="9144000" cy="1164431"/>
          </a:xfrm>
          <a:prstGeom prst="rect">
            <a:avLst/>
          </a:prstGeom>
        </p:spPr>
      </p:pic>
      <p:sp>
        <p:nvSpPr>
          <p:cNvPr id="23" name="TextBox 22"/>
          <p:cNvSpPr txBox="1"/>
          <p:nvPr/>
        </p:nvSpPr>
        <p:spPr>
          <a:xfrm>
            <a:off x="238811" y="702393"/>
            <a:ext cx="8218205" cy="646331"/>
          </a:xfrm>
          <a:prstGeom prst="rect">
            <a:avLst/>
          </a:prstGeom>
          <a:noFill/>
        </p:spPr>
        <p:txBody>
          <a:bodyPr wrap="square" rtlCol="0">
            <a:spAutoFit/>
          </a:bodyPr>
          <a:lstStyle/>
          <a:p>
            <a:r>
              <a:rPr lang="en-US" sz="3600" b="1" dirty="0">
                <a:solidFill>
                  <a:schemeClr val="bg1"/>
                </a:solidFill>
              </a:rPr>
              <a:t>Scoring Scale: Staff Assessment </a:t>
            </a:r>
          </a:p>
        </p:txBody>
      </p:sp>
      <p:graphicFrame>
        <p:nvGraphicFramePr>
          <p:cNvPr id="4" name="Table 3">
            <a:extLst>
              <a:ext uri="{FF2B5EF4-FFF2-40B4-BE49-F238E27FC236}">
                <a16:creationId xmlns:a16="http://schemas.microsoft.com/office/drawing/2014/main" id="{B7B12343-9EBA-4574-BFEB-D1D0EE99A58B}"/>
              </a:ext>
            </a:extLst>
          </p:cNvPr>
          <p:cNvGraphicFramePr>
            <a:graphicFrameLocks noGrp="1"/>
          </p:cNvGraphicFramePr>
          <p:nvPr>
            <p:extLst>
              <p:ext uri="{D42A27DB-BD31-4B8C-83A1-F6EECF244321}">
                <p14:modId xmlns:p14="http://schemas.microsoft.com/office/powerpoint/2010/main" val="395615299"/>
              </p:ext>
            </p:extLst>
          </p:nvPr>
        </p:nvGraphicFramePr>
        <p:xfrm>
          <a:off x="544567" y="2000493"/>
          <a:ext cx="7912449" cy="4802507"/>
        </p:xfrm>
        <a:graphic>
          <a:graphicData uri="http://schemas.openxmlformats.org/drawingml/2006/table">
            <a:tbl>
              <a:tblPr firstRow="1" firstCol="1" bandRow="1"/>
              <a:tblGrid>
                <a:gridCol w="1769652">
                  <a:extLst>
                    <a:ext uri="{9D8B030D-6E8A-4147-A177-3AD203B41FA5}">
                      <a16:colId xmlns:a16="http://schemas.microsoft.com/office/drawing/2014/main" val="1480647318"/>
                    </a:ext>
                  </a:extLst>
                </a:gridCol>
                <a:gridCol w="732627">
                  <a:extLst>
                    <a:ext uri="{9D8B030D-6E8A-4147-A177-3AD203B41FA5}">
                      <a16:colId xmlns:a16="http://schemas.microsoft.com/office/drawing/2014/main" val="2013750788"/>
                    </a:ext>
                  </a:extLst>
                </a:gridCol>
                <a:gridCol w="5410170">
                  <a:extLst>
                    <a:ext uri="{9D8B030D-6E8A-4147-A177-3AD203B41FA5}">
                      <a16:colId xmlns:a16="http://schemas.microsoft.com/office/drawing/2014/main" val="3972672109"/>
                    </a:ext>
                  </a:extLst>
                </a:gridCol>
              </a:tblGrid>
              <a:tr h="648573">
                <a:tc>
                  <a:txBody>
                    <a:bodyPr/>
                    <a:lstStyle/>
                    <a:p>
                      <a:pPr marL="0" marR="0" algn="ctr">
                        <a:lnSpc>
                          <a:spcPct val="107000"/>
                        </a:lnSpc>
                        <a:spcBef>
                          <a:spcPts val="0"/>
                        </a:spcBef>
                        <a:spcAft>
                          <a:spcPts val="0"/>
                        </a:spcAft>
                      </a:pPr>
                      <a:b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b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Roadmap Phase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2D7A8F"/>
                    </a:solidFill>
                  </a:tcPr>
                </a:tc>
                <a:tc>
                  <a:txBody>
                    <a:bodyPr/>
                    <a:lstStyle/>
                    <a:p>
                      <a:pPr marL="0" marR="0" algn="ctr">
                        <a:lnSpc>
                          <a:spcPct val="107000"/>
                        </a:lnSpc>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SAT Scale Score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2D7A8F"/>
                    </a:solidFill>
                  </a:tcPr>
                </a:tc>
                <a:tc>
                  <a:txBody>
                    <a:bodyPr/>
                    <a:lstStyle/>
                    <a:p>
                      <a:pPr marL="0" marR="0" algn="ctr">
                        <a:lnSpc>
                          <a:spcPct val="107000"/>
                        </a:lnSpc>
                        <a:spcBef>
                          <a:spcPts val="0"/>
                        </a:spcBef>
                        <a:spcAft>
                          <a:spcPts val="0"/>
                        </a:spcAft>
                      </a:pPr>
                      <a:b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br>
                      <a:r>
                        <a:rPr lang="en-US" sz="1400" b="1" dirty="0">
                          <a:solidFill>
                            <a:srgbClr val="FFFFFF"/>
                          </a:solidFill>
                          <a:effectLst/>
                          <a:latin typeface="Calibri" panose="020F0502020204030204" pitchFamily="34" charset="0"/>
                          <a:ea typeface="Calibri" panose="020F0502020204030204" pitchFamily="34" charset="0"/>
                          <a:cs typeface="Arial" panose="020B0604020202020204" pitchFamily="34" charset="0"/>
                        </a:rPr>
                        <a:t>SAT Scale Interpretation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2D7A8F"/>
                    </a:solidFill>
                  </a:tcPr>
                </a:tc>
                <a:extLst>
                  <a:ext uri="{0D108BD9-81ED-4DB2-BD59-A6C34878D82A}">
                    <a16:rowId xmlns:a16="http://schemas.microsoft.com/office/drawing/2014/main" val="2560921418"/>
                  </a:ext>
                </a:extLst>
              </a:tr>
              <a:tr h="429146">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Phase 1: No knowledge or awareness of QI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The respondent strongly disagrees that the statement occurs in their work unit or team.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50486225"/>
                  </a:ext>
                </a:extLst>
              </a:tr>
              <a:tr h="429146">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Phase 2: Not Involved in QI Activities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The respondent disagrees that the statement occurs in their work unit or team.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52268538"/>
                  </a:ext>
                </a:extLst>
              </a:tr>
              <a:tr h="429146">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Phase 3: Informal or Ad Hoc QI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The respondent slightly disagrees that the statement occurs in their work unit or team.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26566791"/>
                  </a:ext>
                </a:extLst>
              </a:tr>
              <a:tr h="429146">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Phase 4: Formal QI in Specific Areas of the Agency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The respondent slightly agrees that the statement occurs in their work unit or team.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69490633"/>
                  </a:ext>
                </a:extLst>
              </a:tr>
              <a:tr h="429146">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Phase 5: Formal Agency-wide QI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The respondent agrees that the statement occurs in their work unit or team.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1731705"/>
                  </a:ext>
                </a:extLst>
              </a:tr>
              <a:tr h="209718">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Phase 6: QI Culture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Arial" panose="020B0604020202020204" pitchFamily="34" charset="0"/>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The respondent strongly agrees that the statement occurs in their work unit or team.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48385231"/>
                  </a:ext>
                </a:extLst>
              </a:tr>
              <a:tr h="209718">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Not Applicable (N/A)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7E6E6"/>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Arial" panose="020B0604020202020204" pitchFamily="34" charset="0"/>
                        </a:rPr>
                        <a:t>The statement does not apply to my work.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9965572"/>
                  </a:ext>
                </a:extLst>
              </a:tr>
              <a:tr h="648573">
                <a:tc gridSpan="3">
                  <a:txBody>
                    <a:bodyPr/>
                    <a:lstStyle/>
                    <a:p>
                      <a:pPr marL="0" marR="0">
                        <a:lnSpc>
                          <a:spcPct val="107000"/>
                        </a:lnSpc>
                        <a:spcBef>
                          <a:spcPts val="0"/>
                        </a:spcBef>
                        <a:spcAft>
                          <a:spcPts val="0"/>
                        </a:spcAft>
                      </a:pPr>
                      <a:r>
                        <a:rPr lang="en-US" sz="1200" i="1" dirty="0">
                          <a:effectLst/>
                          <a:latin typeface="Calibri" panose="020F0502020204030204" pitchFamily="34" charset="0"/>
                          <a:ea typeface="Calibri" panose="020F0502020204030204" pitchFamily="34" charset="0"/>
                          <a:cs typeface="Arial" panose="020B0604020202020204" pitchFamily="34" charset="0"/>
                        </a:rPr>
                        <a:t>*The N/a was included to accommodate instances where the statement cannot apply due to unavoidable limitations such as regulatory restrictions. Carefully consider whether a statement should receive an “N/A” versus a Score of “1.” Generally, if a diagnostic statement represents an activity that is not occurring due to limited capacity, it should receive a score of “1” rather than “N/A.”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627" marR="67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86372017"/>
                  </a:ext>
                </a:extLst>
              </a:tr>
            </a:tbl>
          </a:graphicData>
        </a:graphic>
      </p:graphicFrame>
    </p:spTree>
    <p:extLst>
      <p:ext uri="{BB962C8B-B14F-4D97-AF65-F5344CB8AC3E}">
        <p14:creationId xmlns:p14="http://schemas.microsoft.com/office/powerpoint/2010/main" val="965195614"/>
      </p:ext>
    </p:extLst>
  </p:cSld>
  <p:clrMapOvr>
    <a:masterClrMapping/>
  </p:clrMapOvr>
  <p:transition spd="slow">
    <p:wip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6D480AA4DB964283F46E6E9CEE4F35" ma:contentTypeVersion="13" ma:contentTypeDescription="Create a new document." ma:contentTypeScope="" ma:versionID="6ad641b25e43ae6c0c42eecafd8b9077">
  <xsd:schema xmlns:xsd="http://www.w3.org/2001/XMLSchema" xmlns:xs="http://www.w3.org/2001/XMLSchema" xmlns:p="http://schemas.microsoft.com/office/2006/metadata/properties" xmlns:ns2="a4927455-9176-4611-9210-5a16bb1dc068" xmlns:ns3="1f469ce0-f12c-4a18-8a02-2f3e307ab101" targetNamespace="http://schemas.microsoft.com/office/2006/metadata/properties" ma:root="true" ma:fieldsID="7e54abde6eacfc98f55b483e22f2b268" ns2:_="" ns3:_="">
    <xsd:import namespace="a4927455-9176-4611-9210-5a16bb1dc068"/>
    <xsd:import namespace="1f469ce0-f12c-4a18-8a02-2f3e307ab10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927455-9176-4611-9210-5a16bb1dc0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f469ce0-f12c-4a18-8a02-2f3e307ab10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FE5AD48-58E0-4805-9C15-E0433C7F33F9}"/>
</file>

<file path=customXml/itemProps2.xml><?xml version="1.0" encoding="utf-8"?>
<ds:datastoreItem xmlns:ds="http://schemas.openxmlformats.org/officeDocument/2006/customXml" ds:itemID="{853D72BC-F4E8-4572-9165-C4CACE176612}"/>
</file>

<file path=customXml/itemProps3.xml><?xml version="1.0" encoding="utf-8"?>
<ds:datastoreItem xmlns:ds="http://schemas.openxmlformats.org/officeDocument/2006/customXml" ds:itemID="{F0B79E3F-BE2B-45F0-8BF5-0EC9A91EA91A}"/>
</file>

<file path=docProps/app.xml><?xml version="1.0" encoding="utf-8"?>
<Properties xmlns="http://schemas.openxmlformats.org/officeDocument/2006/extended-properties" xmlns:vt="http://schemas.openxmlformats.org/officeDocument/2006/docPropsVTypes">
  <Template>Office Theme</Template>
  <TotalTime>9662</TotalTime>
  <Words>3557</Words>
  <Application>Microsoft Office PowerPoint</Application>
  <PresentationFormat>On-screen Show (4:3)</PresentationFormat>
  <Paragraphs>443</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Adobe Caslon Pro</vt:lpstr>
      <vt:lpstr>Arial</vt:lpstr>
      <vt:lpstr>Calibri</vt:lpstr>
      <vt:lpstr>Calibri Light</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Pooja Verma</dc:creator>
  <cp:lastModifiedBy>Pooja Verma</cp:lastModifiedBy>
  <cp:revision>78</cp:revision>
  <dcterms:created xsi:type="dcterms:W3CDTF">2018-05-29T23:30:55Z</dcterms:created>
  <dcterms:modified xsi:type="dcterms:W3CDTF">2018-12-13T18:55:11Z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0x010100326D480AA4DB964283F46E6E9CEE4F35</vt:lpwstr>
  </property>
  <property fmtid="{D5CDD505-2E9C-101B-9397-08002B2CF9AE}" pid="3" name="Order">
    <vt:r8>3786200</vt:r8>
  </property>
</Properties>
</file>